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4" r:id="rId1"/>
  </p:sldMasterIdLst>
  <p:notesMasterIdLst>
    <p:notesMasterId r:id="rId58"/>
  </p:notesMasterIdLst>
  <p:handoutMasterIdLst>
    <p:handoutMasterId r:id="rId59"/>
  </p:handoutMasterIdLst>
  <p:sldIdLst>
    <p:sldId id="258" r:id="rId2"/>
    <p:sldId id="259" r:id="rId3"/>
    <p:sldId id="323" r:id="rId4"/>
    <p:sldId id="268" r:id="rId5"/>
    <p:sldId id="322" r:id="rId6"/>
    <p:sldId id="269" r:id="rId7"/>
    <p:sldId id="270" r:id="rId8"/>
    <p:sldId id="345" r:id="rId9"/>
    <p:sldId id="272" r:id="rId10"/>
    <p:sldId id="337" r:id="rId11"/>
    <p:sldId id="338" r:id="rId12"/>
    <p:sldId id="339" r:id="rId13"/>
    <p:sldId id="275" r:id="rId14"/>
    <p:sldId id="276" r:id="rId15"/>
    <p:sldId id="277" r:id="rId16"/>
    <p:sldId id="278" r:id="rId17"/>
    <p:sldId id="279" r:id="rId18"/>
    <p:sldId id="280" r:id="rId19"/>
    <p:sldId id="281" r:id="rId20"/>
    <p:sldId id="341" r:id="rId21"/>
    <p:sldId id="342" r:id="rId22"/>
    <p:sldId id="334" r:id="rId23"/>
    <p:sldId id="284" r:id="rId24"/>
    <p:sldId id="285" r:id="rId25"/>
    <p:sldId id="286" r:id="rId26"/>
    <p:sldId id="287" r:id="rId27"/>
    <p:sldId id="288" r:id="rId28"/>
    <p:sldId id="344" r:id="rId29"/>
    <p:sldId id="290" r:id="rId30"/>
    <p:sldId id="291" r:id="rId31"/>
    <p:sldId id="292" r:id="rId32"/>
    <p:sldId id="293" r:id="rId33"/>
    <p:sldId id="296" r:id="rId34"/>
    <p:sldId id="297" r:id="rId35"/>
    <p:sldId id="298" r:id="rId36"/>
    <p:sldId id="299" r:id="rId37"/>
    <p:sldId id="300" r:id="rId38"/>
    <p:sldId id="301" r:id="rId39"/>
    <p:sldId id="302" r:id="rId40"/>
    <p:sldId id="336" r:id="rId41"/>
    <p:sldId id="303" r:id="rId42"/>
    <p:sldId id="340" r:id="rId43"/>
    <p:sldId id="306" r:id="rId44"/>
    <p:sldId id="320" r:id="rId45"/>
    <p:sldId id="308" r:id="rId46"/>
    <p:sldId id="335" r:id="rId47"/>
    <p:sldId id="327" r:id="rId48"/>
    <p:sldId id="305" r:id="rId49"/>
    <p:sldId id="313" r:id="rId50"/>
    <p:sldId id="326" r:id="rId51"/>
    <p:sldId id="319" r:id="rId52"/>
    <p:sldId id="331" r:id="rId53"/>
    <p:sldId id="309" r:id="rId54"/>
    <p:sldId id="310" r:id="rId55"/>
    <p:sldId id="311" r:id="rId56"/>
    <p:sldId id="312" r:id="rId57"/>
  </p:sldIdLst>
  <p:sldSz cx="12192000" cy="6858000"/>
  <p:notesSz cx="6858000" cy="9144000"/>
  <p:defaultTextStyle>
    <a:defPPr>
      <a:defRPr lang="en-US"/>
    </a:defPPr>
    <a:lvl1pPr algn="l" rtl="0" fontAlgn="base">
      <a:spcBef>
        <a:spcPct val="0"/>
      </a:spcBef>
      <a:spcAft>
        <a:spcPct val="0"/>
      </a:spcAft>
      <a:defRPr sz="1200" kern="1200">
        <a:solidFill>
          <a:srgbClr val="000000"/>
        </a:solidFill>
        <a:latin typeface="Gill Sans" charset="0"/>
        <a:ea typeface="ヒラギノ角ゴ ProN W3" charset="0"/>
        <a:cs typeface="ヒラギノ角ゴ ProN W3" charset="0"/>
        <a:sym typeface="Gill Sans" charset="0"/>
      </a:defRPr>
    </a:lvl1pPr>
    <a:lvl2pPr marL="457200" algn="l" rtl="0" fontAlgn="base">
      <a:spcBef>
        <a:spcPct val="0"/>
      </a:spcBef>
      <a:spcAft>
        <a:spcPct val="0"/>
      </a:spcAft>
      <a:defRPr sz="1200" kern="1200">
        <a:solidFill>
          <a:srgbClr val="000000"/>
        </a:solidFill>
        <a:latin typeface="Gill Sans" charset="0"/>
        <a:ea typeface="ヒラギノ角ゴ ProN W3" charset="0"/>
        <a:cs typeface="ヒラギノ角ゴ ProN W3" charset="0"/>
        <a:sym typeface="Gill Sans" charset="0"/>
      </a:defRPr>
    </a:lvl2pPr>
    <a:lvl3pPr marL="914400" algn="l" rtl="0" fontAlgn="base">
      <a:spcBef>
        <a:spcPct val="0"/>
      </a:spcBef>
      <a:spcAft>
        <a:spcPct val="0"/>
      </a:spcAft>
      <a:defRPr sz="1200" kern="1200">
        <a:solidFill>
          <a:srgbClr val="000000"/>
        </a:solidFill>
        <a:latin typeface="Gill Sans" charset="0"/>
        <a:ea typeface="ヒラギノ角ゴ ProN W3" charset="0"/>
        <a:cs typeface="ヒラギノ角ゴ ProN W3" charset="0"/>
        <a:sym typeface="Gill Sans" charset="0"/>
      </a:defRPr>
    </a:lvl3pPr>
    <a:lvl4pPr marL="1371600" algn="l" rtl="0" fontAlgn="base">
      <a:spcBef>
        <a:spcPct val="0"/>
      </a:spcBef>
      <a:spcAft>
        <a:spcPct val="0"/>
      </a:spcAft>
      <a:defRPr sz="1200" kern="1200">
        <a:solidFill>
          <a:srgbClr val="000000"/>
        </a:solidFill>
        <a:latin typeface="Gill Sans" charset="0"/>
        <a:ea typeface="ヒラギノ角ゴ ProN W3" charset="0"/>
        <a:cs typeface="ヒラギノ角ゴ ProN W3" charset="0"/>
        <a:sym typeface="Gill Sans" charset="0"/>
      </a:defRPr>
    </a:lvl4pPr>
    <a:lvl5pPr marL="1828800" algn="l" rtl="0" fontAlgn="base">
      <a:spcBef>
        <a:spcPct val="0"/>
      </a:spcBef>
      <a:spcAft>
        <a:spcPct val="0"/>
      </a:spcAft>
      <a:defRPr sz="1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1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1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1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12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EC28"/>
    <a:srgbClr val="F77CDE"/>
    <a:srgbClr val="DB55E7"/>
    <a:srgbClr val="46AEC4"/>
    <a:srgbClr val="9FF3F1"/>
    <a:srgbClr val="ED0F71"/>
    <a:srgbClr val="A4D41E"/>
    <a:srgbClr val="6D49BD"/>
    <a:srgbClr val="606CFC"/>
    <a:srgbClr val="4C7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76074" autoAdjust="0"/>
  </p:normalViewPr>
  <p:slideViewPr>
    <p:cSldViewPr>
      <p:cViewPr varScale="1">
        <p:scale>
          <a:sx n="89" d="100"/>
          <a:sy n="89" d="100"/>
        </p:scale>
        <p:origin x="612" y="6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3" tIns="45717" rIns="91433" bIns="45717"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33" tIns="45717" rIns="91433" bIns="45717" rtlCol="0"/>
          <a:lstStyle>
            <a:lvl1pPr algn="r">
              <a:defRPr sz="1200"/>
            </a:lvl1pPr>
          </a:lstStyle>
          <a:p>
            <a:pPr>
              <a:defRPr/>
            </a:pPr>
            <a:fld id="{8125A2A3-83AD-3A4F-B0A0-F739916D572A}" type="datetimeFigureOut">
              <a:rPr lang="en-US"/>
              <a:pPr>
                <a:defRPr/>
              </a:pPr>
              <a:t>8/26/2015</a:t>
            </a:fld>
            <a:endParaRPr lang="en-US"/>
          </a:p>
        </p:txBody>
      </p:sp>
      <p:sp>
        <p:nvSpPr>
          <p:cNvPr id="4" name="Footer Placeholder 3"/>
          <p:cNvSpPr>
            <a:spLocks noGrp="1"/>
          </p:cNvSpPr>
          <p:nvPr>
            <p:ph type="ftr" sz="quarter" idx="2"/>
          </p:nvPr>
        </p:nvSpPr>
        <p:spPr>
          <a:xfrm>
            <a:off x="0" y="8685214"/>
            <a:ext cx="2971800" cy="457200"/>
          </a:xfrm>
          <a:prstGeom prst="rect">
            <a:avLst/>
          </a:prstGeom>
        </p:spPr>
        <p:txBody>
          <a:bodyPr vert="horz" lIns="91433" tIns="45717" rIns="91433" bIns="45717"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4"/>
            <a:ext cx="2971800" cy="457200"/>
          </a:xfrm>
          <a:prstGeom prst="rect">
            <a:avLst/>
          </a:prstGeom>
        </p:spPr>
        <p:txBody>
          <a:bodyPr vert="horz" lIns="91433" tIns="45717" rIns="91433" bIns="45717" rtlCol="0" anchor="b"/>
          <a:lstStyle>
            <a:lvl1pPr algn="r">
              <a:defRPr sz="1200"/>
            </a:lvl1pPr>
          </a:lstStyle>
          <a:p>
            <a:pPr>
              <a:defRPr/>
            </a:pPr>
            <a:fld id="{E62BD4C2-F36E-434E-BD8C-2A4D69955B59}" type="slidenum">
              <a:rPr lang="en-US"/>
              <a:pPr>
                <a:defRPr/>
              </a:pPr>
              <a:t>‹#›</a:t>
            </a:fld>
            <a:endParaRPr lang="en-US"/>
          </a:p>
        </p:txBody>
      </p:sp>
    </p:spTree>
    <p:extLst>
      <p:ext uri="{BB962C8B-B14F-4D97-AF65-F5344CB8AC3E}">
        <p14:creationId xmlns:p14="http://schemas.microsoft.com/office/powerpoint/2010/main" val="3207500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33" tIns="45717" rIns="91433" bIns="45717"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33" tIns="45717" rIns="91433" bIns="45717" rtlCol="0"/>
          <a:lstStyle>
            <a:lvl1pPr algn="r">
              <a:defRPr sz="1200"/>
            </a:lvl1pPr>
          </a:lstStyle>
          <a:p>
            <a:fld id="{FDCA1C84-AD35-41D2-B1DA-3E38EA8EE9D4}" type="datetimeFigureOut">
              <a:rPr lang="en-CA" smtClean="0"/>
              <a:t>2015-08-26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33" tIns="45717" rIns="91433" bIns="45717" rtlCol="0" anchor="ctr"/>
          <a:lstStyle/>
          <a:p>
            <a:endParaRPr lang="en-CA"/>
          </a:p>
        </p:txBody>
      </p:sp>
      <p:sp>
        <p:nvSpPr>
          <p:cNvPr id="5" name="Notes Placeholder 4"/>
          <p:cNvSpPr>
            <a:spLocks noGrp="1"/>
          </p:cNvSpPr>
          <p:nvPr>
            <p:ph type="body" sz="quarter" idx="3"/>
          </p:nvPr>
        </p:nvSpPr>
        <p:spPr>
          <a:xfrm>
            <a:off x="685800" y="4400551"/>
            <a:ext cx="5486400" cy="3600450"/>
          </a:xfrm>
          <a:prstGeom prst="rect">
            <a:avLst/>
          </a:prstGeom>
        </p:spPr>
        <p:txBody>
          <a:bodyPr vert="horz" lIns="91433" tIns="45717" rIns="91433" bIns="4571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33" tIns="45717" rIns="91433" bIns="45717"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33" tIns="45717" rIns="91433" bIns="45717" rtlCol="0" anchor="b"/>
          <a:lstStyle>
            <a:lvl1pPr algn="r">
              <a:defRPr sz="1200"/>
            </a:lvl1pPr>
          </a:lstStyle>
          <a:p>
            <a:fld id="{CB132DB9-FDB7-4940-98B9-E7940BDD51F1}" type="slidenum">
              <a:rPr lang="en-CA" smtClean="0"/>
              <a:t>‹#›</a:t>
            </a:fld>
            <a:endParaRPr lang="en-CA"/>
          </a:p>
        </p:txBody>
      </p:sp>
    </p:spTree>
    <p:extLst>
      <p:ext uri="{BB962C8B-B14F-4D97-AF65-F5344CB8AC3E}">
        <p14:creationId xmlns:p14="http://schemas.microsoft.com/office/powerpoint/2010/main" val="236426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1</a:t>
            </a:fld>
            <a:endParaRPr lang="en-US" altLang="en-US"/>
          </a:p>
        </p:txBody>
      </p:sp>
    </p:spTree>
    <p:extLst>
      <p:ext uri="{BB962C8B-B14F-4D97-AF65-F5344CB8AC3E}">
        <p14:creationId xmlns:p14="http://schemas.microsoft.com/office/powerpoint/2010/main" val="354380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smtClean="0"/>
              <a:t>P</a:t>
            </a:r>
            <a:r>
              <a:rPr lang="en-CA" dirty="0" smtClean="0"/>
              <a:t>revious works on functionality analysis</a:t>
            </a:r>
            <a:r>
              <a:rPr lang="en-CA" baseline="0" dirty="0" smtClean="0"/>
              <a:t> have defined functionality in different manners. </a:t>
            </a:r>
          </a:p>
          <a:p>
            <a:pPr marL="171450" indent="-171450">
              <a:buFont typeface="Arial" panose="020B0604020202020204" pitchFamily="34" charset="0"/>
              <a:buChar char="•"/>
            </a:pPr>
            <a:r>
              <a:rPr lang="en-CA" dirty="0" smtClean="0"/>
              <a:t>In one class of met</a:t>
            </a:r>
            <a:r>
              <a:rPr lang="en-CA" baseline="0" dirty="0" smtClean="0"/>
              <a:t>hods, functionality models are handcrafted for specific object categories. </a:t>
            </a:r>
          </a:p>
          <a:p>
            <a:pPr marL="171450" indent="-171450">
              <a:buFont typeface="Arial" panose="020B0604020202020204" pitchFamily="34" charset="0"/>
              <a:buChar char="•"/>
            </a:pPr>
            <a:r>
              <a:rPr lang="en-CA" baseline="0" dirty="0" smtClean="0"/>
              <a:t>For example,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baseline="0" dirty="0" smtClean="0"/>
              <a:t>in the earlier work of Sutton and his c</a:t>
            </a:r>
            <a:r>
              <a:rPr lang="en-CA" dirty="0" smtClean="0"/>
              <a:t>olleagues</a:t>
            </a:r>
            <a:r>
              <a:rPr lang="en-CA" baseline="0" dirty="0" smtClean="0"/>
              <a:t>, a mug is defined by a set of functional requirements.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CA" baseline="0" dirty="0" smtClean="0"/>
          </a:p>
          <a:p>
            <a:pPr marL="171450" indent="-171450">
              <a:buFont typeface="Arial" panose="020B0604020202020204" pitchFamily="34" charset="0"/>
              <a:buChar char="•"/>
            </a:pPr>
            <a:r>
              <a:rPr lang="en-CA" baseline="0" dirty="0" smtClean="0"/>
              <a:t>While </a:t>
            </a:r>
            <a:r>
              <a:rPr lang="en-CA" baseline="0" dirty="0" err="1" smtClean="0"/>
              <a:t>Pechuk</a:t>
            </a:r>
            <a:r>
              <a:rPr lang="en-CA" baseline="0" dirty="0" smtClean="0"/>
              <a:t> and his c</a:t>
            </a:r>
            <a:r>
              <a:rPr lang="en-CA" dirty="0" smtClean="0"/>
              <a:t>olleagues </a:t>
            </a:r>
            <a:r>
              <a:rPr lang="en-CA" baseline="0" dirty="0" smtClean="0"/>
              <a:t>defined a hierarchical model based on functional parts and their relationships. </a:t>
            </a:r>
          </a:p>
          <a:p>
            <a:pPr marL="171450" indent="-171450">
              <a:buFont typeface="Arial" panose="020B0604020202020204" pitchFamily="34" charset="0"/>
              <a:buChar char="•"/>
            </a:pPr>
            <a:r>
              <a:rPr lang="en-CA" baseline="0" dirty="0" smtClean="0"/>
              <a:t>So, the obvious disadvantage of these methods is that a functionality model needs to be manually created for each possible shape class.</a:t>
            </a: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10</a:t>
            </a:fld>
            <a:endParaRPr lang="en-US"/>
          </a:p>
        </p:txBody>
      </p:sp>
    </p:spTree>
    <p:extLst>
      <p:ext uri="{BB962C8B-B14F-4D97-AF65-F5344CB8AC3E}">
        <p14:creationId xmlns:p14="http://schemas.microsoft.com/office/powerpoint/2010/main" val="3409718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Another line of work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characterizes functionalities with an agent, most likely a human, interacting with an object.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CA" sz="1200" b="0" i="0" u="none" strike="noStrike" kern="1200" baseline="0" dirty="0" smtClean="0">
              <a:solidFill>
                <a:schemeClr val="tx1"/>
              </a:solidFill>
              <a:latin typeface="+mn-lt"/>
              <a:ea typeface="ＭＳ Ｐゴシック" pitchFamily="-108" charset="-128"/>
              <a:cs typeface="ＭＳ Ｐゴシック" pitchFamily="-108" charset="-128"/>
            </a:endParaRP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The agent can either be simulated or actually derived from observations of real humans</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But for this kind of methods, we need to know and possibly model all types of agents that interact with the objects beforehand.</a:t>
            </a: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11</a:t>
            </a:fld>
            <a:endParaRPr lang="en-US"/>
          </a:p>
        </p:txBody>
      </p:sp>
    </p:spTree>
    <p:extLst>
      <p:ext uri="{BB962C8B-B14F-4D97-AF65-F5344CB8AC3E}">
        <p14:creationId xmlns:p14="http://schemas.microsoft.com/office/powerpoint/2010/main" val="3335312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So in contrast to these previous works,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ICON is a contextual shape descriptor which infers object functionality based on interactions.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CA" sz="1200" b="0" i="0" u="none" strike="noStrike" kern="1200" baseline="0" dirty="0" smtClean="0">
              <a:solidFill>
                <a:schemeClr val="tx1"/>
              </a:solidFill>
              <a:latin typeface="+mn-lt"/>
              <a:ea typeface="ＭＳ Ｐゴシック" pitchFamily="-108" charset="-128"/>
              <a:cs typeface="ＭＳ Ｐゴシック" pitchFamily="-108" charset="-128"/>
            </a:endParaRP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So ICON is not category-specific,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And different from methods based on affordance analysis, the interactions we consider are not confined to those involving humans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 and we can capture multiple interactions.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Moreover, by providing a geometric representation of the interactions, semantic labels of the scenes are not needed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Now I will give more details about ICON construction.</a:t>
            </a:r>
          </a:p>
        </p:txBody>
      </p:sp>
      <p:sp>
        <p:nvSpPr>
          <p:cNvPr id="4" name="Slide Number Placeholder 3"/>
          <p:cNvSpPr>
            <a:spLocks noGrp="1"/>
          </p:cNvSpPr>
          <p:nvPr>
            <p:ph type="sldNum" sz="quarter" idx="10"/>
          </p:nvPr>
        </p:nvSpPr>
        <p:spPr/>
        <p:txBody>
          <a:bodyPr/>
          <a:lstStyle/>
          <a:p>
            <a:fld id="{2553043C-6311-4489-B498-EA2BFE5CA5B1}"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95820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baseline="0" dirty="0" smtClean="0"/>
              <a:t>Given a 3D shape, as mentioned before, i</a:t>
            </a:r>
            <a:r>
              <a:rPr lang="en-CA" dirty="0" smtClean="0"/>
              <a:t>nstead of considering</a:t>
            </a:r>
            <a:r>
              <a:rPr lang="en-CA" baseline="0" dirty="0" smtClean="0"/>
              <a:t> this individual shape alone,</a:t>
            </a:r>
            <a:endParaRPr lang="en-CA" dirty="0" smtClean="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13</a:t>
            </a:fld>
            <a:endParaRPr lang="en-US"/>
          </a:p>
        </p:txBody>
      </p:sp>
    </p:spTree>
    <p:extLst>
      <p:ext uri="{BB962C8B-B14F-4D97-AF65-F5344CB8AC3E}">
        <p14:creationId xmlns:p14="http://schemas.microsoft.com/office/powerpoint/2010/main" val="3966254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294" indent="-174294">
              <a:buFont typeface="Arial" panose="020B0604020202020204" pitchFamily="34" charset="0"/>
              <a:buChar char="•"/>
            </a:pPr>
            <a:r>
              <a:rPr lang="en-CA" dirty="0" smtClean="0"/>
              <a:t>We look at</a:t>
            </a:r>
            <a:r>
              <a:rPr lang="en-CA" baseline="0" dirty="0" smtClean="0"/>
              <a:t> its context and the way how it is used</a:t>
            </a:r>
          </a:p>
          <a:p>
            <a:pPr marL="174294" indent="-174294">
              <a:buFont typeface="Arial" panose="020B0604020202020204" pitchFamily="34" charset="0"/>
              <a:buChar char="•"/>
            </a:pPr>
            <a:r>
              <a:rPr lang="en-CA" dirty="0" smtClean="0"/>
              <a:t>We call the</a:t>
            </a:r>
            <a:r>
              <a:rPr lang="en-CA" baseline="0" dirty="0" smtClean="0"/>
              <a:t> given shape shown in orange as central object</a:t>
            </a: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14</a:t>
            </a:fld>
            <a:endParaRPr lang="en-US"/>
          </a:p>
        </p:txBody>
      </p:sp>
    </p:spTree>
    <p:extLst>
      <p:ext uri="{BB962C8B-B14F-4D97-AF65-F5344CB8AC3E}">
        <p14:creationId xmlns:p14="http://schemas.microsoft.com/office/powerpoint/2010/main" val="326832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dirty="0" smtClean="0">
                <a:solidFill>
                  <a:schemeClr val="tx1"/>
                </a:solidFill>
                <a:effectLst/>
                <a:latin typeface="+mn-lt"/>
                <a:ea typeface="ＭＳ Ｐゴシック" pitchFamily="-108" charset="-128"/>
                <a:cs typeface="ＭＳ Ｐゴシック" pitchFamily="-108" charset="-128"/>
              </a:rPr>
              <a:t>We first detect the objects that interact with the central object, shown</a:t>
            </a:r>
            <a:r>
              <a:rPr lang="en-CA" sz="1200" b="0" i="0" u="none" strike="noStrike" kern="1200" baseline="0" dirty="0" smtClean="0">
                <a:solidFill>
                  <a:schemeClr val="tx1"/>
                </a:solidFill>
                <a:effectLst/>
                <a:latin typeface="+mn-lt"/>
                <a:ea typeface="ＭＳ Ｐゴシック" pitchFamily="-108" charset="-128"/>
                <a:cs typeface="ＭＳ Ｐゴシック" pitchFamily="-108" charset="-128"/>
              </a:rPr>
              <a:t> in blue here</a:t>
            </a:r>
            <a:r>
              <a:rPr lang="en-CA" sz="1200" b="0" i="0" u="none" strike="noStrike" kern="1200" dirty="0" smtClean="0">
                <a:solidFill>
                  <a:schemeClr val="tx1"/>
                </a:solidFill>
                <a:effectLst/>
                <a:latin typeface="+mn-lt"/>
                <a:ea typeface="ＭＳ Ｐゴシック" pitchFamily="-108" charset="-128"/>
                <a:cs typeface="ＭＳ Ｐゴシック" pitchFamily="-108" charset="-128"/>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dirty="0" smtClean="0">
                <a:solidFill>
                  <a:schemeClr val="tx1"/>
                </a:solidFill>
                <a:effectLst/>
                <a:latin typeface="+mn-lt"/>
                <a:ea typeface="ＭＳ Ｐゴシック" pitchFamily="-108" charset="-128"/>
                <a:cs typeface="ＭＳ Ｐゴシック" pitchFamily="-108" charset="-128"/>
              </a:rPr>
              <a:t>Note that not all the objects in the scene are interacting objects,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sz="1200" b="0" i="0" u="none" strike="noStrike" kern="1200" dirty="0" smtClean="0">
                <a:solidFill>
                  <a:schemeClr val="tx1"/>
                </a:solidFill>
                <a:effectLst/>
                <a:latin typeface="+mn-lt"/>
                <a:ea typeface="ＭＳ Ｐゴシック" pitchFamily="-108" charset="-128"/>
                <a:cs typeface="ＭＳ Ｐゴシック" pitchFamily="-108" charset="-128"/>
              </a:rPr>
              <a:t> for</a:t>
            </a:r>
            <a:r>
              <a:rPr lang="en-CA" sz="1200" b="0" i="0" u="none" strike="noStrike" kern="1200" baseline="0" dirty="0" smtClean="0">
                <a:solidFill>
                  <a:schemeClr val="tx1"/>
                </a:solidFill>
                <a:effectLst/>
                <a:latin typeface="+mn-lt"/>
                <a:ea typeface="ＭＳ Ｐゴシック" pitchFamily="-108" charset="-128"/>
                <a:cs typeface="ＭＳ Ｐゴシック" pitchFamily="-108" charset="-128"/>
              </a:rPr>
              <a:t> example, the apple and banana in this case</a:t>
            </a: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15</a:t>
            </a:fld>
            <a:endParaRPr lang="en-US"/>
          </a:p>
        </p:txBody>
      </p:sp>
    </p:spTree>
    <p:extLst>
      <p:ext uri="{BB962C8B-B14F-4D97-AF65-F5344CB8AC3E}">
        <p14:creationId xmlns:p14="http://schemas.microsoft.com/office/powerpoint/2010/main" val="3211188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dirty="0" smtClean="0"/>
              <a:t>Then</a:t>
            </a:r>
            <a:r>
              <a:rPr lang="en-CA" baseline="0" dirty="0" smtClean="0"/>
              <a:t> we analyze the interaction between the central object and each interacting object one by one.</a:t>
            </a:r>
            <a:endParaRPr lang="en-CA" dirty="0" smtClean="0"/>
          </a:p>
          <a:p>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16</a:t>
            </a:fld>
            <a:endParaRPr lang="en-US"/>
          </a:p>
        </p:txBody>
      </p:sp>
    </p:spTree>
    <p:extLst>
      <p:ext uri="{BB962C8B-B14F-4D97-AF65-F5344CB8AC3E}">
        <p14:creationId xmlns:p14="http://schemas.microsoft.com/office/powerpoint/2010/main" val="4002669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altLang="zh-CN" dirty="0" smtClean="0"/>
              <a:t>Take the plates</a:t>
            </a:r>
            <a:r>
              <a:rPr lang="en-CA" altLang="zh-CN" baseline="0" dirty="0" smtClean="0"/>
              <a:t> model as an</a:t>
            </a:r>
            <a:r>
              <a:rPr lang="en-CA" altLang="zh-CN" dirty="0" smtClean="0"/>
              <a:t> example.</a:t>
            </a:r>
            <a:endParaRPr lang="en-US" dirty="0"/>
          </a:p>
        </p:txBody>
      </p:sp>
      <p:sp>
        <p:nvSpPr>
          <p:cNvPr id="4" name="Slide Number Placeholder 3"/>
          <p:cNvSpPr>
            <a:spLocks noGrp="1"/>
          </p:cNvSpPr>
          <p:nvPr>
            <p:ph type="sldNum" sz="quarter" idx="10"/>
          </p:nvPr>
        </p:nvSpPr>
        <p:spPr/>
        <p:txBody>
          <a:bodyPr/>
          <a:lstStyle/>
          <a:p>
            <a:fld id="{2AC1C48A-8874-4D84-9870-A9B7EEAA2DAE}" type="slidenum">
              <a:rPr lang="en-US" smtClean="0"/>
              <a:t>17</a:t>
            </a:fld>
            <a:endParaRPr lang="en-US"/>
          </a:p>
        </p:txBody>
      </p:sp>
    </p:spTree>
    <p:extLst>
      <p:ext uri="{BB962C8B-B14F-4D97-AF65-F5344CB8AC3E}">
        <p14:creationId xmlns:p14="http://schemas.microsoft.com/office/powerpoint/2010/main" val="163997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294" indent="-174294">
              <a:buFont typeface="Arial" panose="020B0604020202020204" pitchFamily="34" charset="0"/>
              <a:buChar char="•"/>
            </a:pPr>
            <a:r>
              <a:rPr lang="en-CA" dirty="0" smtClean="0"/>
              <a:t>We propose</a:t>
            </a:r>
            <a:r>
              <a:rPr lang="en-CA" baseline="0" dirty="0" smtClean="0"/>
              <a:t> a geometric </a:t>
            </a:r>
            <a:r>
              <a:rPr lang="en-CA" dirty="0" smtClean="0"/>
              <a:t>representation for the interaction, which consists of </a:t>
            </a:r>
            <a:r>
              <a:rPr lang="en-CA" baseline="0" dirty="0" smtClean="0"/>
              <a:t>two components called IBS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baseline="0" dirty="0" smtClean="0"/>
              <a:t>and IR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baseline="0" dirty="0" smtClean="0"/>
              <a:t>.</a:t>
            </a:r>
          </a:p>
          <a:p>
            <a:pPr marL="174294" indent="-174294">
              <a:buFont typeface="Arial" panose="020B0604020202020204" pitchFamily="34" charset="0"/>
              <a:buChar char="•"/>
            </a:pPr>
            <a:r>
              <a:rPr lang="en-CA" baseline="0" dirty="0" smtClean="0"/>
              <a:t>IBS, </a:t>
            </a:r>
            <a:r>
              <a:rPr lang="en-CA" b="1" baseline="0" dirty="0" smtClean="0"/>
              <a:t>[click] </a:t>
            </a:r>
            <a:r>
              <a:rPr lang="en-CA" baseline="0" dirty="0" smtClean="0"/>
              <a:t>short for interaction bisector surface, </a:t>
            </a:r>
            <a:r>
              <a:rPr lang="en-US" sz="1200" kern="1200" dirty="0" smtClean="0">
                <a:solidFill>
                  <a:schemeClr val="tx1"/>
                </a:solidFill>
                <a:effectLst/>
                <a:latin typeface="+mn-lt"/>
                <a:ea typeface="ＭＳ Ｐゴシック" pitchFamily="-108" charset="-128"/>
                <a:cs typeface="ＭＳ Ｐゴシック" pitchFamily="-108" charset="-128"/>
              </a:rPr>
              <a:t>is the</a:t>
            </a:r>
            <a:r>
              <a:rPr lang="en-US" sz="1200" kern="1200" baseline="0" dirty="0" smtClean="0">
                <a:solidFill>
                  <a:schemeClr val="tx1"/>
                </a:solidFill>
                <a:effectLst/>
                <a:latin typeface="+mn-lt"/>
                <a:ea typeface="ＭＳ Ｐゴシック" pitchFamily="-108" charset="-128"/>
                <a:cs typeface="ＭＳ Ｐゴシック" pitchFamily="-108" charset="-128"/>
              </a:rPr>
              <a:t> purple</a:t>
            </a:r>
            <a:r>
              <a:rPr lang="en-US" sz="1200" kern="1200" dirty="0" smtClean="0">
                <a:solidFill>
                  <a:schemeClr val="tx1"/>
                </a:solidFill>
                <a:effectLst/>
                <a:latin typeface="+mn-lt"/>
                <a:ea typeface="ＭＳ Ｐゴシック" pitchFamily="-108" charset="-128"/>
                <a:cs typeface="ＭＳ Ｐゴシック" pitchFamily="-108" charset="-128"/>
              </a:rPr>
              <a:t> surface here which captures the spatial boundary between two objects</a:t>
            </a:r>
          </a:p>
          <a:p>
            <a:pPr marL="174294" indent="-174294">
              <a:buFont typeface="Arial" panose="020B0604020202020204" pitchFamily="34" charset="0"/>
              <a:buChar char="•"/>
            </a:pPr>
            <a:r>
              <a:rPr lang="en-CA" baseline="0" dirty="0" smtClean="0"/>
              <a:t>While </a:t>
            </a:r>
            <a:r>
              <a:rPr lang="en-CA" b="1" baseline="0" dirty="0" smtClean="0"/>
              <a:t>[click]</a:t>
            </a:r>
            <a:r>
              <a:rPr lang="en-CA" baseline="0" dirty="0" smtClean="0"/>
              <a:t> IR is short for interaction region, which is used to describe the geometry of the surface region on the central object corresponding to the interaction. </a:t>
            </a:r>
          </a:p>
          <a:p>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18</a:t>
            </a:fld>
            <a:endParaRPr lang="en-US"/>
          </a:p>
        </p:txBody>
      </p:sp>
    </p:spTree>
    <p:extLst>
      <p:ext uri="{BB962C8B-B14F-4D97-AF65-F5344CB8AC3E}">
        <p14:creationId xmlns:p14="http://schemas.microsoft.com/office/powerpoint/2010/main" val="582868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ＭＳ Ｐゴシック" pitchFamily="-108" charset="-128"/>
                <a:cs typeface="ＭＳ Ｐゴシック" pitchFamily="-108" charset="-128"/>
              </a:rPr>
              <a:t>IBS and IR are then represented with </a:t>
            </a:r>
            <a:r>
              <a:rPr lang="en-US" sz="1200" b="1" kern="1200" dirty="0" smtClean="0">
                <a:solidFill>
                  <a:schemeClr val="tx1"/>
                </a:solidFill>
                <a:effectLst/>
                <a:latin typeface="+mn-lt"/>
                <a:ea typeface="ＭＳ Ｐゴシック" pitchFamily="-108" charset="-128"/>
                <a:cs typeface="ＭＳ Ｐゴシック" pitchFamily="-108" charset="-128"/>
              </a:rPr>
              <a:t>[click]</a:t>
            </a:r>
            <a:r>
              <a:rPr lang="en-US" sz="1200" kern="1200" dirty="0" smtClean="0">
                <a:solidFill>
                  <a:schemeClr val="tx1"/>
                </a:solidFill>
                <a:effectLst/>
                <a:latin typeface="+mn-lt"/>
                <a:ea typeface="ＭＳ Ｐゴシック" pitchFamily="-108" charset="-128"/>
                <a:cs typeface="ＭＳ Ｐゴシック" pitchFamily="-108" charset="-128"/>
              </a:rPr>
              <a:t> descriptive features, summarized with three histograms each shown</a:t>
            </a:r>
            <a:r>
              <a:rPr lang="en-US" sz="1200" kern="1200" baseline="0" dirty="0" smtClean="0">
                <a:solidFill>
                  <a:schemeClr val="tx1"/>
                </a:solidFill>
                <a:effectLst/>
                <a:latin typeface="+mn-lt"/>
                <a:ea typeface="ＭＳ Ｐゴシック" pitchFamily="-108" charset="-128"/>
                <a:cs typeface="ＭＳ Ｐゴシック" pitchFamily="-108" charset="-128"/>
              </a:rPr>
              <a:t> on the right</a:t>
            </a:r>
            <a:r>
              <a:rPr lang="en-US" sz="1200" kern="1200" dirty="0" smtClean="0">
                <a:solidFill>
                  <a:schemeClr val="tx1"/>
                </a:solidFill>
                <a:effectLst/>
                <a:latin typeface="+mn-lt"/>
                <a:ea typeface="ＭＳ Ｐゴシック" pitchFamily="-108" charset="-128"/>
                <a:cs typeface="ＭＳ Ｐゴシック" pitchFamily="-108" charset="-128"/>
              </a:rPr>
              <a:t>. </a:t>
            </a:r>
          </a:p>
        </p:txBody>
      </p:sp>
      <p:sp>
        <p:nvSpPr>
          <p:cNvPr id="4" name="Slide Number Placeholder 3"/>
          <p:cNvSpPr>
            <a:spLocks noGrp="1"/>
          </p:cNvSpPr>
          <p:nvPr>
            <p:ph type="sldNum" sz="quarter" idx="10"/>
          </p:nvPr>
        </p:nvSpPr>
        <p:spPr/>
        <p:txBody>
          <a:bodyPr/>
          <a:lstStyle/>
          <a:p>
            <a:fld id="{2553043C-6311-4489-B498-EA2BFE5CA5B1}" type="slidenum">
              <a:rPr lang="en-US" smtClean="0"/>
              <a:pPr/>
              <a:t>19</a:t>
            </a:fld>
            <a:endParaRPr lang="en-US"/>
          </a:p>
        </p:txBody>
      </p:sp>
    </p:spTree>
    <p:extLst>
      <p:ext uri="{BB962C8B-B14F-4D97-AF65-F5344CB8AC3E}">
        <p14:creationId xmlns:p14="http://schemas.microsoft.com/office/powerpoint/2010/main" val="233030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8" charset="-128"/>
            </a:endParaRPr>
          </a:p>
        </p:txBody>
      </p:sp>
      <p:sp>
        <p:nvSpPr>
          <p:cNvPr id="16388"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pitchFamily="8" charset="-128"/>
              </a:defRPr>
            </a:lvl1pPr>
            <a:lvl2pPr marL="37931725" indent="-37474525" eaLnBrk="0" hangingPunct="0">
              <a:defRPr sz="2400">
                <a:solidFill>
                  <a:schemeClr val="tx1"/>
                </a:solidFill>
                <a:latin typeface="Arial" charset="0"/>
                <a:ea typeface="ＭＳ Ｐゴシック" pitchFamily="8" charset="-128"/>
              </a:defRPr>
            </a:lvl2pPr>
            <a:lvl3pPr eaLnBrk="0" hangingPunct="0">
              <a:defRPr sz="2400">
                <a:solidFill>
                  <a:schemeClr val="tx1"/>
                </a:solidFill>
                <a:latin typeface="Arial" charset="0"/>
                <a:ea typeface="ＭＳ Ｐゴシック" pitchFamily="8" charset="-128"/>
              </a:defRPr>
            </a:lvl3pPr>
            <a:lvl4pPr eaLnBrk="0" hangingPunct="0">
              <a:defRPr sz="2400">
                <a:solidFill>
                  <a:schemeClr val="tx1"/>
                </a:solidFill>
                <a:latin typeface="Arial" charset="0"/>
                <a:ea typeface="ＭＳ Ｐゴシック" pitchFamily="8" charset="-128"/>
              </a:defRPr>
            </a:lvl4pPr>
            <a:lvl5pPr eaLnBrk="0" hangingPunct="0">
              <a:defRPr sz="2400">
                <a:solidFill>
                  <a:schemeClr val="tx1"/>
                </a:solidFill>
                <a:latin typeface="Arial" charset="0"/>
                <a:ea typeface="ＭＳ Ｐゴシック" pitchFamily="8" charset="-128"/>
              </a:defRPr>
            </a:lvl5pPr>
            <a:lvl6pPr marL="457200" eaLnBrk="0" fontAlgn="base" hangingPunct="0">
              <a:spcBef>
                <a:spcPct val="0"/>
              </a:spcBef>
              <a:spcAft>
                <a:spcPct val="0"/>
              </a:spcAft>
              <a:defRPr sz="2400">
                <a:solidFill>
                  <a:schemeClr val="tx1"/>
                </a:solidFill>
                <a:latin typeface="Arial" charset="0"/>
                <a:ea typeface="ＭＳ Ｐゴシック" pitchFamily="8" charset="-128"/>
              </a:defRPr>
            </a:lvl6pPr>
            <a:lvl7pPr marL="914400" eaLnBrk="0" fontAlgn="base" hangingPunct="0">
              <a:spcBef>
                <a:spcPct val="0"/>
              </a:spcBef>
              <a:spcAft>
                <a:spcPct val="0"/>
              </a:spcAft>
              <a:defRPr sz="2400">
                <a:solidFill>
                  <a:schemeClr val="tx1"/>
                </a:solidFill>
                <a:latin typeface="Arial" charset="0"/>
                <a:ea typeface="ＭＳ Ｐゴシック" pitchFamily="8" charset="-128"/>
              </a:defRPr>
            </a:lvl7pPr>
            <a:lvl8pPr marL="1371600" eaLnBrk="0" fontAlgn="base" hangingPunct="0">
              <a:spcBef>
                <a:spcPct val="0"/>
              </a:spcBef>
              <a:spcAft>
                <a:spcPct val="0"/>
              </a:spcAft>
              <a:defRPr sz="2400">
                <a:solidFill>
                  <a:schemeClr val="tx1"/>
                </a:solidFill>
                <a:latin typeface="Arial" charset="0"/>
                <a:ea typeface="ＭＳ Ｐゴシック" pitchFamily="8" charset="-128"/>
              </a:defRPr>
            </a:lvl8pPr>
            <a:lvl9pPr marL="1828800" eaLnBrk="0" fontAlgn="base" hangingPunct="0">
              <a:spcBef>
                <a:spcPct val="0"/>
              </a:spcBef>
              <a:spcAft>
                <a:spcPct val="0"/>
              </a:spcAft>
              <a:defRPr sz="2400">
                <a:solidFill>
                  <a:schemeClr val="tx1"/>
                </a:solidFill>
                <a:latin typeface="Arial" charset="0"/>
                <a:ea typeface="ＭＳ Ｐゴシック" pitchFamily="8" charset="-128"/>
              </a:defRPr>
            </a:lvl9pPr>
          </a:lstStyle>
          <a:p>
            <a:pPr eaLnBrk="1" hangingPunct="1"/>
            <a:fld id="{735354C9-77E7-4B4D-9E9A-85151916F1D4}" type="slidenum">
              <a:rPr lang="en-US" sz="1200">
                <a:latin typeface="Calibri" pitchFamily="8" charset="0"/>
              </a:rPr>
              <a:pPr eaLnBrk="1" hangingPunct="1"/>
              <a:t>2</a:t>
            </a:fld>
            <a:endParaRPr lang="en-US" sz="1200">
              <a:latin typeface="Calibri" pitchFamily="8" charset="0"/>
            </a:endParaRPr>
          </a:p>
        </p:txBody>
      </p:sp>
    </p:spTree>
    <p:extLst>
      <p:ext uri="{BB962C8B-B14F-4D97-AF65-F5344CB8AC3E}">
        <p14:creationId xmlns:p14="http://schemas.microsoft.com/office/powerpoint/2010/main" val="3251812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ＭＳ Ｐゴシック" pitchFamily="-108" charset="-128"/>
                <a:cs typeface="ＭＳ Ｐゴシック" pitchFamily="-108" charset="-128"/>
              </a:rPr>
              <a:t>Here you can see IBS</a:t>
            </a:r>
            <a:r>
              <a:rPr lang="en-US" sz="1200" kern="1200" baseline="0" dirty="0" smtClean="0">
                <a:solidFill>
                  <a:schemeClr val="tx1"/>
                </a:solidFill>
                <a:effectLst/>
                <a:latin typeface="+mn-lt"/>
                <a:ea typeface="ＭＳ Ｐゴシック" pitchFamily="-108" charset="-128"/>
                <a:cs typeface="ＭＳ Ｐゴシック" pitchFamily="-108" charset="-128"/>
              </a:rPr>
              <a:t> and IR of two other interactions, with their corresponding features</a:t>
            </a:r>
          </a:p>
          <a:p>
            <a:pPr marL="171450" indent="-171450">
              <a:buFont typeface="Arial" panose="020B0604020202020204" pitchFamily="34" charset="0"/>
              <a:buChar char="•"/>
            </a:pPr>
            <a:endParaRPr lang="en-US" sz="1200" kern="1200" baseline="0" dirty="0" smtClean="0">
              <a:solidFill>
                <a:schemeClr val="tx1"/>
              </a:solidFill>
              <a:effectLst/>
              <a:latin typeface="+mn-lt"/>
              <a:ea typeface="ＭＳ Ｐゴシック" pitchFamily="-108" charset="-128"/>
              <a:cs typeface="ＭＳ Ｐゴシック" pitchFamily="-108" charset="-128"/>
            </a:endParaRPr>
          </a:p>
          <a:p>
            <a:pPr marL="0" indent="0">
              <a:buFont typeface="Arial" panose="020B0604020202020204" pitchFamily="34" charset="0"/>
              <a:buNone/>
            </a:pPr>
            <a:endParaRPr lang="en-CA" sz="1200" kern="1200" dirty="0" smtClean="0">
              <a:solidFill>
                <a:schemeClr val="tx1"/>
              </a:solidFill>
              <a:effectLst/>
              <a:latin typeface="+mn-lt"/>
              <a:ea typeface="ＭＳ Ｐゴシック" pitchFamily="-108" charset="-128"/>
              <a:cs typeface="ＭＳ Ｐゴシック" pitchFamily="-108" charset="-128"/>
            </a:endParaRPr>
          </a:p>
          <a:p>
            <a:pPr marL="0" indent="0">
              <a:buFont typeface="Arial" panose="020B0604020202020204" pitchFamily="34" charset="0"/>
              <a:buNone/>
            </a:pPr>
            <a:endParaRPr lang="en-CA" dirty="0" smtClean="0"/>
          </a:p>
        </p:txBody>
      </p:sp>
      <p:sp>
        <p:nvSpPr>
          <p:cNvPr id="4" name="Slide Number Placeholder 3"/>
          <p:cNvSpPr>
            <a:spLocks noGrp="1"/>
          </p:cNvSpPr>
          <p:nvPr>
            <p:ph type="sldNum" sz="quarter" idx="10"/>
          </p:nvPr>
        </p:nvSpPr>
        <p:spPr/>
        <p:txBody>
          <a:bodyPr/>
          <a:lstStyle/>
          <a:p>
            <a:fld id="{2553043C-6311-4489-B498-EA2BFE5CA5B1}" type="slidenum">
              <a:rPr lang="en-US" smtClean="0"/>
              <a:pPr/>
              <a:t>20</a:t>
            </a:fld>
            <a:endParaRPr lang="en-US"/>
          </a:p>
        </p:txBody>
      </p:sp>
    </p:spTree>
    <p:extLst>
      <p:ext uri="{BB962C8B-B14F-4D97-AF65-F5344CB8AC3E}">
        <p14:creationId xmlns:p14="http://schemas.microsoft.com/office/powerpoint/2010/main" val="2330305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ＭＳ Ｐゴシック" pitchFamily="-108" charset="-128"/>
                <a:cs typeface="ＭＳ Ｐゴシック" pitchFamily="-108" charset="-128"/>
              </a:rPr>
              <a:t>The features capture</a:t>
            </a:r>
            <a:r>
              <a:rPr lang="en-US" sz="1200" kern="1200" baseline="0" dirty="0" smtClean="0">
                <a:solidFill>
                  <a:schemeClr val="tx1"/>
                </a:solidFill>
                <a:effectLst/>
                <a:latin typeface="+mn-lt"/>
                <a:ea typeface="ＭＳ Ｐゴシック" pitchFamily="-108" charset="-128"/>
                <a:cs typeface="ＭＳ Ｐゴシック" pitchFamily="-108" charset="-128"/>
              </a:rPr>
              <a:t> several geometric properties of interactions, which can be used to define interaction distance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108" charset="-128"/>
                <a:cs typeface="ＭＳ Ｐゴシック" pitchFamily="-108" charset="-128"/>
              </a:rPr>
              <a:t>For example, </a:t>
            </a:r>
            <a:r>
              <a:rPr lang="en-US" sz="1200" b="1" kern="1200" dirty="0" smtClean="0">
                <a:solidFill>
                  <a:schemeClr val="tx1"/>
                </a:solidFill>
                <a:effectLst/>
                <a:latin typeface="+mn-lt"/>
                <a:ea typeface="ＭＳ Ｐゴシック" pitchFamily="-108" charset="-128"/>
                <a:cs typeface="ＭＳ Ｐゴシック" pitchFamily="-108" charset="-128"/>
              </a:rPr>
              <a:t>[click] </a:t>
            </a:r>
            <a:r>
              <a:rPr lang="en-US" sz="1200" kern="1200" dirty="0" smtClean="0">
                <a:solidFill>
                  <a:schemeClr val="tx1"/>
                </a:solidFill>
                <a:effectLst/>
                <a:latin typeface="+mn-lt"/>
                <a:ea typeface="ＭＳ Ｐゴシック" pitchFamily="-108" charset="-128"/>
                <a:cs typeface="ＭＳ Ｐゴシック" pitchFamily="-108" charset="-128"/>
              </a:rPr>
              <a:t>the features of interactions between the table and objects on its top are similar, but different from the interaction with the chair. </a:t>
            </a:r>
            <a:r>
              <a:rPr lang="en-US" sz="1200" b="1" kern="1200" dirty="0" smtClean="0">
                <a:solidFill>
                  <a:schemeClr val="tx1"/>
                </a:solidFill>
                <a:effectLst/>
                <a:latin typeface="+mn-lt"/>
                <a:ea typeface="ＭＳ Ｐゴシック" pitchFamily="-108" charset="-128"/>
                <a:cs typeface="ＭＳ Ｐゴシック" pitchFamily="-108" charset="-128"/>
              </a:rPr>
              <a:t>[click]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108" charset="-128"/>
                <a:cs typeface="ＭＳ Ｐゴシック" pitchFamily="-108" charset="-128"/>
              </a:rPr>
              <a:t>Especially for the IR features in this case.</a:t>
            </a:r>
            <a:endParaRPr lang="en-CA" sz="1200" kern="1200" dirty="0" smtClean="0">
              <a:solidFill>
                <a:schemeClr val="tx1"/>
              </a:solidFill>
              <a:effectLst/>
              <a:latin typeface="+mn-lt"/>
              <a:ea typeface="ＭＳ Ｐゴシック" pitchFamily="-108" charset="-128"/>
              <a:cs typeface="ＭＳ Ｐゴシック" pitchFamily="-108" charset="-128"/>
            </a:endParaRPr>
          </a:p>
        </p:txBody>
      </p:sp>
      <p:sp>
        <p:nvSpPr>
          <p:cNvPr id="4" name="Slide Number Placeholder 3"/>
          <p:cNvSpPr>
            <a:spLocks noGrp="1"/>
          </p:cNvSpPr>
          <p:nvPr>
            <p:ph type="sldNum" sz="quarter" idx="10"/>
          </p:nvPr>
        </p:nvSpPr>
        <p:spPr/>
        <p:txBody>
          <a:bodyPr/>
          <a:lstStyle/>
          <a:p>
            <a:fld id="{2553043C-6311-4489-B498-EA2BFE5CA5B1}" type="slidenum">
              <a:rPr lang="en-US" smtClean="0"/>
              <a:pPr/>
              <a:t>21</a:t>
            </a:fld>
            <a:endParaRPr lang="en-US"/>
          </a:p>
        </p:txBody>
      </p:sp>
    </p:spTree>
    <p:extLst>
      <p:ext uri="{BB962C8B-B14F-4D97-AF65-F5344CB8AC3E}">
        <p14:creationId xmlns:p14="http://schemas.microsoft.com/office/powerpoint/2010/main" val="3737145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294" marR="0" indent="-1742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smtClean="0"/>
              <a:t>After providing</a:t>
            </a:r>
            <a:r>
              <a:rPr lang="en-CA" baseline="0" dirty="0" smtClean="0"/>
              <a:t> a geometric representation for each interaction in the context, </a:t>
            </a:r>
            <a:r>
              <a:rPr lang="en-CA" b="1" baseline="0" dirty="0" smtClean="0"/>
              <a:t>[</a:t>
            </a:r>
            <a:r>
              <a:rPr lang="en-US" altLang="zh-CN" b="1" baseline="0" dirty="0" smtClean="0"/>
              <a:t>click</a:t>
            </a:r>
            <a:r>
              <a:rPr lang="en-CA" b="1" baseline="0" dirty="0" smtClean="0"/>
              <a:t>]</a:t>
            </a:r>
          </a:p>
          <a:p>
            <a:pPr marL="174294" marR="0" indent="-1742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aseline="0" dirty="0" smtClean="0"/>
              <a:t>w</a:t>
            </a:r>
            <a:r>
              <a:rPr lang="en-CA" baseline="0" dirty="0" smtClean="0"/>
              <a:t>e first construct an initial binary hierarchy based on the interaction distance we defined  </a:t>
            </a:r>
            <a:r>
              <a:rPr lang="en-CA" b="1" baseline="0" dirty="0" smtClean="0"/>
              <a:t>[</a:t>
            </a:r>
            <a:r>
              <a:rPr lang="en-US" altLang="zh-CN" b="1" baseline="0" dirty="0" smtClean="0"/>
              <a:t>click</a:t>
            </a:r>
            <a:r>
              <a:rPr lang="en-CA" b="1" baseline="0" dirty="0" smtClean="0"/>
              <a:t>]</a:t>
            </a:r>
            <a:endParaRPr lang="en-CA" baseline="0" dirty="0" smtClean="0"/>
          </a:p>
          <a:p>
            <a:pPr marL="174294" marR="0" indent="-1742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smtClean="0"/>
              <a:t>and then convert it into one or more hierarchies by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merging multiple nodes to remove cases where the binary branching is almost arbitrary. </a:t>
            </a:r>
            <a:r>
              <a:rPr lang="en-CA" b="1" baseline="0" dirty="0" smtClean="0"/>
              <a:t>[</a:t>
            </a:r>
            <a:r>
              <a:rPr lang="en-US" altLang="zh-CN" b="1" baseline="0" dirty="0" smtClean="0"/>
              <a:t>click</a:t>
            </a:r>
            <a:r>
              <a:rPr lang="en-CA" b="1" baseline="0" dirty="0" smtClean="0"/>
              <a:t>]</a:t>
            </a:r>
            <a:endParaRPr lang="en-CA" sz="1200" b="0" i="0" u="none" strike="noStrike" kern="1200" baseline="0" dirty="0" smtClean="0">
              <a:solidFill>
                <a:schemeClr val="tx1"/>
              </a:solidFill>
              <a:latin typeface="+mn-lt"/>
              <a:ea typeface="ＭＳ Ｐゴシック" pitchFamily="-108" charset="-128"/>
              <a:cs typeface="ＭＳ Ｐゴシック" pitchFamily="-108" charset="-128"/>
            </a:endParaRP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baseline="0" dirty="0" smtClean="0"/>
              <a:t>ICON is the set of all the possible final hierarchies. </a:t>
            </a:r>
          </a:p>
          <a:p>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22</a:t>
            </a:fld>
            <a:endParaRPr lang="en-US" altLang="en-US"/>
          </a:p>
        </p:txBody>
      </p:sp>
    </p:spTree>
    <p:extLst>
      <p:ext uri="{BB962C8B-B14F-4D97-AF65-F5344CB8AC3E}">
        <p14:creationId xmlns:p14="http://schemas.microsoft.com/office/powerpoint/2010/main" val="1398482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294" marR="0" indent="-1742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smtClean="0"/>
              <a:t>To have a better understanding of ICON’s nice properties, we simplify the illustration a bit by rendering the objects which have same type of interaction in the same color</a:t>
            </a:r>
          </a:p>
          <a:p>
            <a:pPr marL="174294" marR="0" indent="-1742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ＭＳ Ｐゴシック" pitchFamily="-108" charset="-128"/>
                <a:cs typeface="ＭＳ Ｐゴシック" pitchFamily="-108" charset="-128"/>
              </a:rPr>
              <a:t>[click]</a:t>
            </a:r>
            <a:r>
              <a:rPr lang="en-US" sz="1200" kern="1200" dirty="0" smtClean="0">
                <a:solidFill>
                  <a:schemeClr val="tx1"/>
                </a:solidFill>
                <a:effectLst/>
                <a:latin typeface="+mn-lt"/>
                <a:ea typeface="ＭＳ Ｐゴシック" pitchFamily="-108" charset="-128"/>
                <a:cs typeface="ＭＳ Ｐゴシック" pitchFamily="-108" charset="-128"/>
              </a:rPr>
              <a:t> Each leaf</a:t>
            </a:r>
            <a:r>
              <a:rPr lang="en-US" sz="1200" kern="1200" baseline="0" dirty="0" smtClean="0">
                <a:solidFill>
                  <a:schemeClr val="tx1"/>
                </a:solidFill>
                <a:effectLst/>
                <a:latin typeface="+mn-lt"/>
                <a:ea typeface="ＭＳ Ｐゴシック" pitchFamily="-108" charset="-128"/>
                <a:cs typeface="ＭＳ Ｐゴシック" pitchFamily="-108" charset="-128"/>
              </a:rPr>
              <a:t> node in this tree represents an interaction between an interacting object and the central object.</a:t>
            </a:r>
            <a:endParaRPr lang="en-US" sz="1200" kern="1200" dirty="0" smtClean="0">
              <a:solidFill>
                <a:schemeClr val="tx1"/>
              </a:solidFill>
              <a:effectLst/>
              <a:latin typeface="+mn-lt"/>
              <a:ea typeface="ＭＳ Ｐゴシック" pitchFamily="-108" charset="-128"/>
              <a:cs typeface="ＭＳ Ｐゴシック" pitchFamily="-108" charset="-128"/>
            </a:endParaRPr>
          </a:p>
          <a:p>
            <a:pPr marL="174294" marR="0" indent="-1742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ＭＳ Ｐゴシック" pitchFamily="-108" charset="-128"/>
            </a:endParaRPr>
          </a:p>
          <a:p>
            <a:pPr marL="174294" marR="0" indent="-1742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4294" indent="-174294">
              <a:buFont typeface="Arial" panose="020B0604020202020204" pitchFamily="34" charset="0"/>
              <a:buChar char="•"/>
            </a:pPr>
            <a:endParaRPr lang="en-CA" baseline="0" dirty="0" smtClean="0"/>
          </a:p>
          <a:p>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23</a:t>
            </a:fld>
            <a:endParaRPr lang="en-US"/>
          </a:p>
        </p:txBody>
      </p:sp>
    </p:spTree>
    <p:extLst>
      <p:ext uri="{BB962C8B-B14F-4D97-AF65-F5344CB8AC3E}">
        <p14:creationId xmlns:p14="http://schemas.microsoft.com/office/powerpoint/2010/main" val="1397000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For example, this node corresponds</a:t>
            </a:r>
            <a:r>
              <a:rPr lang="en-US" baseline="0" dirty="0" smtClean="0"/>
              <a:t> to the interaction between the plates and the table</a:t>
            </a:r>
            <a:endParaRPr lang="en-US" dirty="0"/>
          </a:p>
        </p:txBody>
      </p:sp>
      <p:sp>
        <p:nvSpPr>
          <p:cNvPr id="4" name="Slide Number Placeholder 3"/>
          <p:cNvSpPr>
            <a:spLocks noGrp="1"/>
          </p:cNvSpPr>
          <p:nvPr>
            <p:ph type="sldNum" sz="quarter" idx="10"/>
          </p:nvPr>
        </p:nvSpPr>
        <p:spPr/>
        <p:txBody>
          <a:bodyPr/>
          <a:lstStyle/>
          <a:p>
            <a:fld id="{2AC1C48A-8874-4D84-9870-A9B7EEAA2DAE}" type="slidenum">
              <a:rPr lang="en-US" smtClean="0"/>
              <a:t>24</a:t>
            </a:fld>
            <a:endParaRPr lang="en-US"/>
          </a:p>
        </p:txBody>
      </p:sp>
    </p:spTree>
    <p:extLst>
      <p:ext uri="{BB962C8B-B14F-4D97-AF65-F5344CB8AC3E}">
        <p14:creationId xmlns:p14="http://schemas.microsoft.com/office/powerpoint/2010/main" val="2333406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While</a:t>
            </a:r>
            <a:r>
              <a:rPr lang="en-CA" baseline="0" dirty="0" smtClean="0"/>
              <a:t> this node corresponds to interaction between the chair and the table</a:t>
            </a:r>
            <a:endParaRPr lang="en-CA" dirty="0"/>
          </a:p>
        </p:txBody>
      </p:sp>
      <p:sp>
        <p:nvSpPr>
          <p:cNvPr id="4" name="Slide Number Placeholder 3"/>
          <p:cNvSpPr>
            <a:spLocks noGrp="1"/>
          </p:cNvSpPr>
          <p:nvPr>
            <p:ph type="sldNum" sz="quarter" idx="10"/>
          </p:nvPr>
        </p:nvSpPr>
        <p:spPr/>
        <p:txBody>
          <a:bodyPr/>
          <a:lstStyle/>
          <a:p>
            <a:fld id="{CB132DB9-FDB7-4940-98B9-E7940BDD51F1}" type="slidenum">
              <a:rPr lang="en-CA" smtClean="0"/>
              <a:t>25</a:t>
            </a:fld>
            <a:endParaRPr lang="en-CA"/>
          </a:p>
        </p:txBody>
      </p:sp>
    </p:spTree>
    <p:extLst>
      <p:ext uri="{BB962C8B-B14F-4D97-AF65-F5344CB8AC3E}">
        <p14:creationId xmlns:p14="http://schemas.microsoft.com/office/powerpoint/2010/main" val="978424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108" charset="-128"/>
                <a:cs typeface="ＭＳ Ｐゴシック" pitchFamily="-108" charset="-128"/>
              </a:rPr>
              <a:t>The nodes at higher levels of the hierarchy represent a general interaction type, for example, support</a:t>
            </a:r>
            <a:endParaRPr lang="en-CA" dirty="0" smtClean="0"/>
          </a:p>
          <a:p>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26</a:t>
            </a:fld>
            <a:endParaRPr lang="en-US"/>
          </a:p>
        </p:txBody>
      </p:sp>
    </p:spTree>
    <p:extLst>
      <p:ext uri="{BB962C8B-B14F-4D97-AF65-F5344CB8AC3E}">
        <p14:creationId xmlns:p14="http://schemas.microsoft.com/office/powerpoint/2010/main" val="3667908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baseline="0" dirty="0" smtClean="0"/>
              <a:t>And this intermediate node represent the interaction between all the chairs and the table</a:t>
            </a:r>
            <a:endParaRPr lang="en-CA" dirty="0"/>
          </a:p>
        </p:txBody>
      </p:sp>
      <p:sp>
        <p:nvSpPr>
          <p:cNvPr id="4" name="Slide Number Placeholder 3"/>
          <p:cNvSpPr>
            <a:spLocks noGrp="1"/>
          </p:cNvSpPr>
          <p:nvPr>
            <p:ph type="sldNum" sz="quarter" idx="10"/>
          </p:nvPr>
        </p:nvSpPr>
        <p:spPr/>
        <p:txBody>
          <a:bodyPr/>
          <a:lstStyle/>
          <a:p>
            <a:fld id="{CB132DB9-FDB7-4940-98B9-E7940BDD51F1}" type="slidenum">
              <a:rPr lang="en-CA" smtClean="0"/>
              <a:t>27</a:t>
            </a:fld>
            <a:endParaRPr lang="en-CA"/>
          </a:p>
        </p:txBody>
      </p:sp>
    </p:spTree>
    <p:extLst>
      <p:ext uri="{BB962C8B-B14F-4D97-AF65-F5344CB8AC3E}">
        <p14:creationId xmlns:p14="http://schemas.microsoft.com/office/powerpoint/2010/main" val="1603177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108" charset="-128"/>
                <a:cs typeface="ＭＳ Ｐゴシック" pitchFamily="-108" charset="-128"/>
              </a:rPr>
              <a:t>To compare two ICON descriptors, we</a:t>
            </a:r>
            <a:r>
              <a:rPr lang="en-US" sz="1200" kern="1200" baseline="0" dirty="0" smtClean="0">
                <a:solidFill>
                  <a:schemeClr val="tx1"/>
                </a:solidFill>
                <a:effectLst/>
                <a:latin typeface="+mn-lt"/>
                <a:ea typeface="ＭＳ Ｐゴシック" pitchFamily="-108" charset="-128"/>
                <a:cs typeface="ＭＳ Ｐゴシック" pitchFamily="-108" charset="-128"/>
              </a:rPr>
              <a:t> </a:t>
            </a:r>
            <a:r>
              <a:rPr lang="en-US" sz="1200" kern="1200" dirty="0" smtClean="0">
                <a:solidFill>
                  <a:schemeClr val="tx1"/>
                </a:solidFill>
                <a:effectLst/>
                <a:latin typeface="+mn-lt"/>
                <a:ea typeface="ＭＳ Ｐゴシック" pitchFamily="-108" charset="-128"/>
                <a:cs typeface="ＭＳ Ｐゴシック" pitchFamily="-108" charset="-128"/>
              </a:rPr>
              <a:t>find the best matching between the trees via subtree isomorphism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US" sz="1200" kern="1200" dirty="0" smtClean="0">
              <a:solidFill>
                <a:schemeClr val="tx1"/>
              </a:solidFill>
              <a:effectLst/>
              <a:latin typeface="+mn-lt"/>
              <a:ea typeface="ＭＳ Ｐゴシック" pitchFamily="-108" charset="-128"/>
              <a:cs typeface="ＭＳ Ｐゴシック" pitchFamily="-108" charset="-128"/>
            </a:endParaRPr>
          </a:p>
          <a:p>
            <a:pPr marL="171450" indent="-171450">
              <a:buFont typeface="Arial" panose="020B0604020202020204" pitchFamily="34" charset="0"/>
              <a:buChar char="•"/>
            </a:pPr>
            <a:r>
              <a:rPr lang="en-US" sz="1200" kern="1200" dirty="0" smtClean="0">
                <a:solidFill>
                  <a:schemeClr val="tx1"/>
                </a:solidFill>
                <a:effectLst/>
                <a:latin typeface="+mn-lt"/>
                <a:ea typeface="ＭＳ Ｐゴシック" pitchFamily="-108" charset="-128"/>
                <a:cs typeface="ＭＳ Ｐゴシック" pitchFamily="-108" charset="-128"/>
              </a:rPr>
              <a:t>The</a:t>
            </a:r>
            <a:r>
              <a:rPr lang="en-US" sz="1200" kern="1200" baseline="0" dirty="0" smtClean="0">
                <a:solidFill>
                  <a:schemeClr val="tx1"/>
                </a:solidFill>
                <a:effectLst/>
                <a:latin typeface="+mn-lt"/>
                <a:ea typeface="ＭＳ Ｐゴシック" pitchFamily="-108" charset="-128"/>
                <a:cs typeface="ＭＳ Ｐゴシック" pitchFamily="-108" charset="-128"/>
              </a:rPr>
              <a:t> matching is based on interaction features of each node.</a:t>
            </a:r>
            <a:endParaRPr lang="en-US" sz="1200" kern="1200" dirty="0" smtClean="0">
              <a:solidFill>
                <a:schemeClr val="tx1"/>
              </a:solidFill>
              <a:effectLst/>
              <a:latin typeface="+mn-lt"/>
              <a:ea typeface="ＭＳ Ｐゴシック" pitchFamily="-108" charset="-128"/>
              <a:cs typeface="ＭＳ Ｐゴシック" pitchFamily="-108" charset="-128"/>
            </a:endParaRPr>
          </a:p>
          <a:p>
            <a:pPr marL="171450" indent="-171450">
              <a:buFont typeface="Arial" panose="020B0604020202020204" pitchFamily="34" charset="0"/>
              <a:buChar char="•"/>
            </a:pPr>
            <a:r>
              <a:rPr lang="en-US" sz="1200" kern="1200" dirty="0" smtClean="0">
                <a:solidFill>
                  <a:schemeClr val="tx1"/>
                </a:solidFill>
                <a:effectLst/>
                <a:latin typeface="+mn-lt"/>
                <a:ea typeface="ＭＳ Ｐゴシック" pitchFamily="-108" charset="-128"/>
                <a:cs typeface="ＭＳ Ｐゴシック" pitchFamily="-108" charset="-128"/>
              </a:rPr>
              <a:t>Based on this design, ICON possesses several useful properties</a:t>
            </a:r>
            <a:r>
              <a:rPr lang="en-US" sz="1200" kern="1200" baseline="0" dirty="0" smtClean="0">
                <a:solidFill>
                  <a:schemeClr val="tx1"/>
                </a:solidFill>
                <a:effectLst/>
                <a:latin typeface="+mn-lt"/>
                <a:ea typeface="ＭＳ Ｐゴシック" pitchFamily="-108" charset="-128"/>
                <a:cs typeface="ＭＳ Ｐゴシック" pitchFamily="-108" charset="-128"/>
              </a:rPr>
              <a:t> which address the challenges mentioned before.</a:t>
            </a:r>
            <a:endParaRPr lang="en-CA" dirty="0" smtClean="0"/>
          </a:p>
          <a:p>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28</a:t>
            </a:fld>
            <a:endParaRPr lang="en-US"/>
          </a:p>
        </p:txBody>
      </p:sp>
    </p:spTree>
    <p:extLst>
      <p:ext uri="{BB962C8B-B14F-4D97-AF65-F5344CB8AC3E}">
        <p14:creationId xmlns:p14="http://schemas.microsoft.com/office/powerpoint/2010/main" val="1090550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108" charset="-128"/>
                <a:cs typeface="ＭＳ Ｐゴシック" pitchFamily="-108" charset="-128"/>
              </a:rPr>
              <a:t>First, ICON is not sensitive to the number</a:t>
            </a:r>
            <a:r>
              <a:rPr lang="en-US" sz="1200" kern="1200" baseline="0" dirty="0" smtClean="0">
                <a:solidFill>
                  <a:schemeClr val="tx1"/>
                </a:solidFill>
                <a:effectLst/>
                <a:latin typeface="+mn-lt"/>
                <a:ea typeface="ＭＳ Ｐゴシック" pitchFamily="-108" charset="-128"/>
                <a:cs typeface="ＭＳ Ｐゴシック" pitchFamily="-108" charset="-128"/>
              </a:rPr>
              <a:t> </a:t>
            </a:r>
            <a:r>
              <a:rPr lang="en-US" sz="1200" kern="1200" dirty="0" smtClean="0">
                <a:solidFill>
                  <a:schemeClr val="tx1"/>
                </a:solidFill>
                <a:effectLst/>
                <a:latin typeface="+mn-lt"/>
                <a:ea typeface="ＭＳ Ｐゴシック" pitchFamily="-108" charset="-128"/>
                <a:cs typeface="ＭＳ Ｐゴシック" pitchFamily="-108" charset="-128"/>
              </a:rPr>
              <a:t>and geometry</a:t>
            </a:r>
            <a:r>
              <a:rPr lang="en-US" sz="1200" kern="1200" baseline="0" dirty="0" smtClean="0">
                <a:solidFill>
                  <a:schemeClr val="tx1"/>
                </a:solidFill>
                <a:effectLst/>
                <a:latin typeface="+mn-lt"/>
                <a:ea typeface="ＭＳ Ｐゴシック" pitchFamily="-108" charset="-128"/>
                <a:cs typeface="ＭＳ Ｐゴシック" pitchFamily="-108" charset="-128"/>
              </a:rPr>
              <a:t> </a:t>
            </a:r>
            <a:r>
              <a:rPr lang="en-US" sz="1200" kern="1200" dirty="0" smtClean="0">
                <a:solidFill>
                  <a:schemeClr val="tx1"/>
                </a:solidFill>
                <a:effectLst/>
                <a:latin typeface="+mn-lt"/>
                <a:ea typeface="ＭＳ Ｐゴシック" pitchFamily="-108" charset="-128"/>
                <a:cs typeface="ＭＳ Ｐゴシック" pitchFamily="-108" charset="-128"/>
              </a:rPr>
              <a:t>of objects that appear in the scenes. </a:t>
            </a:r>
            <a:r>
              <a:rPr lang="en-US" sz="1200" b="1" kern="1200" dirty="0" smtClean="0">
                <a:solidFill>
                  <a:schemeClr val="tx1"/>
                </a:solidFill>
                <a:effectLst/>
                <a:latin typeface="+mn-lt"/>
                <a:ea typeface="ＭＳ Ｐゴシック" pitchFamily="-108" charset="-128"/>
                <a:cs typeface="ＭＳ Ｐゴシック" pitchFamily="-108" charset="-128"/>
              </a:rPr>
              <a:t>[click]</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108" charset="-128"/>
                <a:cs typeface="ＭＳ Ｐゴシック" pitchFamily="-108" charset="-128"/>
              </a:rPr>
              <a:t>For example, here we see a table matched to another table with similar functionality but different number</a:t>
            </a:r>
            <a:r>
              <a:rPr lang="en-US" sz="1200" kern="1200" baseline="0" dirty="0" smtClean="0">
                <a:solidFill>
                  <a:schemeClr val="tx1"/>
                </a:solidFill>
                <a:effectLst/>
                <a:latin typeface="+mn-lt"/>
                <a:ea typeface="ＭＳ Ｐゴシック" pitchFamily="-108" charset="-128"/>
                <a:cs typeface="ＭＳ Ｐゴシック" pitchFamily="-108" charset="-128"/>
              </a:rPr>
              <a:t> </a:t>
            </a:r>
            <a:r>
              <a:rPr lang="en-US" sz="1200" kern="1200" dirty="0" smtClean="0">
                <a:solidFill>
                  <a:schemeClr val="tx1"/>
                </a:solidFill>
                <a:effectLst/>
                <a:latin typeface="+mn-lt"/>
                <a:ea typeface="ＭＳ Ｐゴシック" pitchFamily="-108" charset="-128"/>
                <a:cs typeface="ＭＳ Ｐゴシック" pitchFamily="-108" charset="-128"/>
              </a:rPr>
              <a:t>of objects on their tops.</a:t>
            </a:r>
            <a:endParaRPr lang="en-US" dirty="0" smtClean="0"/>
          </a:p>
          <a:p>
            <a:endParaRPr lang="en-US" dirty="0"/>
          </a:p>
        </p:txBody>
      </p:sp>
      <p:sp>
        <p:nvSpPr>
          <p:cNvPr id="4" name="Slide Number Placeholder 3"/>
          <p:cNvSpPr>
            <a:spLocks noGrp="1"/>
          </p:cNvSpPr>
          <p:nvPr>
            <p:ph type="sldNum" sz="quarter" idx="10"/>
          </p:nvPr>
        </p:nvSpPr>
        <p:spPr/>
        <p:txBody>
          <a:bodyPr/>
          <a:lstStyle/>
          <a:p>
            <a:fld id="{2AC1C48A-8874-4D84-9870-A9B7EEAA2DAE}" type="slidenum">
              <a:rPr lang="en-US" smtClean="0"/>
              <a:t>29</a:t>
            </a:fld>
            <a:endParaRPr lang="en-US"/>
          </a:p>
        </p:txBody>
      </p:sp>
    </p:spTree>
    <p:extLst>
      <p:ext uri="{BB962C8B-B14F-4D97-AF65-F5344CB8AC3E}">
        <p14:creationId xmlns:p14="http://schemas.microsoft.com/office/powerpoint/2010/main" val="1850196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long term goal of our work is to understand functionality of 3D shapes.</a:t>
            </a: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Functionality analysis is important, for example, those two classes of </a:t>
            </a:r>
            <a:r>
              <a:rPr lang="en-CA" altLang="zh-CN" baseline="0" dirty="0" smtClean="0"/>
              <a:t>shapes are defined by their functionality even though their geometry differ a lot.</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CA" dirty="0" smtClean="0"/>
          </a:p>
          <a:p>
            <a:endParaRPr lang="en-US" dirty="0"/>
          </a:p>
        </p:txBody>
      </p:sp>
      <p:sp>
        <p:nvSpPr>
          <p:cNvPr id="4" name="Slide Number Placeholder 3"/>
          <p:cNvSpPr>
            <a:spLocks noGrp="1"/>
          </p:cNvSpPr>
          <p:nvPr>
            <p:ph type="sldNum" sz="quarter" idx="10"/>
          </p:nvPr>
        </p:nvSpPr>
        <p:spPr/>
        <p:txBody>
          <a:bodyPr/>
          <a:lstStyle/>
          <a:p>
            <a:fld id="{CB132DB9-FDB7-4940-98B9-E7940BDD51F1}" type="slidenum">
              <a:rPr lang="en-CA" smtClean="0"/>
              <a:t>3</a:t>
            </a:fld>
            <a:endParaRPr lang="en-CA"/>
          </a:p>
        </p:txBody>
      </p:sp>
    </p:spTree>
    <p:extLst>
      <p:ext uri="{BB962C8B-B14F-4D97-AF65-F5344CB8AC3E}">
        <p14:creationId xmlns:p14="http://schemas.microsoft.com/office/powerpoint/2010/main" val="1186030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108" charset="-128"/>
                <a:cs typeface="ＭＳ Ｐゴシック" pitchFamily="-108" charset="-128"/>
              </a:rPr>
              <a:t>Second, ICON is not sensitive to the specific disposition of objects around the central object, </a:t>
            </a:r>
            <a:r>
              <a:rPr lang="en-US" sz="1200" b="1" kern="1200" dirty="0" smtClean="0">
                <a:solidFill>
                  <a:schemeClr val="tx1"/>
                </a:solidFill>
                <a:effectLst/>
                <a:latin typeface="+mn-lt"/>
                <a:ea typeface="ＭＳ Ｐゴシック" pitchFamily="-108" charset="-128"/>
                <a:cs typeface="ＭＳ Ｐゴシック" pitchFamily="-108" charset="-128"/>
              </a:rPr>
              <a:t>[click]</a:t>
            </a:r>
            <a:r>
              <a:rPr lang="en-US" sz="1200" kern="1200" dirty="0" smtClean="0">
                <a:solidFill>
                  <a:schemeClr val="tx1"/>
                </a:solidFill>
                <a:effectLst/>
                <a:latin typeface="+mn-lt"/>
                <a:ea typeface="ＭＳ Ｐゴシック" pitchFamily="-108" charset="-128"/>
                <a:cs typeface="ＭＳ Ｐゴシック" pitchFamily="-108" charset="-128"/>
              </a:rPr>
              <a:t> as we see with the chairs around the tables. </a:t>
            </a:r>
            <a:endParaRPr lang="en-CA" sz="1200" kern="1200" dirty="0" smtClean="0">
              <a:solidFill>
                <a:schemeClr val="tx1"/>
              </a:solidFill>
              <a:effectLst/>
              <a:latin typeface="+mn-lt"/>
              <a:ea typeface="ＭＳ Ｐゴシック" pitchFamily="-108" charset="-128"/>
              <a:cs typeface="ＭＳ Ｐゴシック" pitchFamily="-108" charset="-128"/>
            </a:endParaRPr>
          </a:p>
          <a:p>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30</a:t>
            </a:fld>
            <a:endParaRPr lang="en-US"/>
          </a:p>
        </p:txBody>
      </p:sp>
    </p:spTree>
    <p:extLst>
      <p:ext uri="{BB962C8B-B14F-4D97-AF65-F5344CB8AC3E}">
        <p14:creationId xmlns:p14="http://schemas.microsoft.com/office/powerpoint/2010/main" val="3352805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108" charset="-128"/>
                <a:cs typeface="ＭＳ Ｐゴシック" pitchFamily="-108" charset="-128"/>
              </a:rPr>
              <a:t>Moreover, </a:t>
            </a:r>
            <a:r>
              <a:rPr lang="en-US" sz="1200" b="1" kern="1200" dirty="0" smtClean="0">
                <a:solidFill>
                  <a:schemeClr val="tx1"/>
                </a:solidFill>
                <a:effectLst/>
                <a:latin typeface="+mn-lt"/>
                <a:ea typeface="ＭＳ Ｐゴシック" pitchFamily="-108" charset="-128"/>
                <a:cs typeface="ＭＳ Ｐゴシック" pitchFamily="-108" charset="-128"/>
              </a:rPr>
              <a:t>[click]</a:t>
            </a:r>
            <a:r>
              <a:rPr lang="en-US" sz="1200" b="1" kern="1200" baseline="0" dirty="0" smtClean="0">
                <a:solidFill>
                  <a:schemeClr val="tx1"/>
                </a:solidFill>
                <a:effectLst/>
                <a:latin typeface="+mn-lt"/>
                <a:ea typeface="ＭＳ Ｐゴシック" pitchFamily="-108" charset="-128"/>
                <a:cs typeface="ＭＳ Ｐゴシック" pitchFamily="-108" charset="-128"/>
              </a:rPr>
              <a:t> </a:t>
            </a:r>
            <a:r>
              <a:rPr lang="en-US" sz="1200" kern="1200" dirty="0" smtClean="0">
                <a:solidFill>
                  <a:schemeClr val="tx1"/>
                </a:solidFill>
                <a:effectLst/>
                <a:latin typeface="+mn-lt"/>
                <a:ea typeface="ＭＳ Ｐゴシック" pitchFamily="-108" charset="-128"/>
                <a:cs typeface="ＭＳ Ｐゴシック" pitchFamily="-108" charset="-128"/>
              </a:rPr>
              <a:t>interactions that differ significantly in their features are unmatched.</a:t>
            </a:r>
            <a:endParaRPr lang="en-CA" dirty="0" smtClean="0"/>
          </a:p>
          <a:p>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31</a:t>
            </a:fld>
            <a:endParaRPr lang="en-US"/>
          </a:p>
        </p:txBody>
      </p:sp>
    </p:spTree>
    <p:extLst>
      <p:ext uri="{BB962C8B-B14F-4D97-AF65-F5344CB8AC3E}">
        <p14:creationId xmlns:p14="http://schemas.microsoft.com/office/powerpoint/2010/main" val="1926706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dirty="0" smtClean="0"/>
              <a:t>Based on ICON, we now</a:t>
            </a:r>
            <a:r>
              <a:rPr lang="en-CA" baseline="0" dirty="0" smtClean="0"/>
              <a:t> </a:t>
            </a:r>
            <a:r>
              <a:rPr lang="en-CA" dirty="0" smtClean="0"/>
              <a:t>know that these two tables</a:t>
            </a:r>
            <a:r>
              <a:rPr lang="en-CA" baseline="0" dirty="0" smtClean="0"/>
              <a:t> have similar functionality even though their geometry differs a lot.</a:t>
            </a:r>
            <a:endParaRPr lang="en-CA" dirty="0" smtClean="0"/>
          </a:p>
          <a:p>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32</a:t>
            </a:fld>
            <a:endParaRPr lang="en-US"/>
          </a:p>
        </p:txBody>
      </p:sp>
    </p:spTree>
    <p:extLst>
      <p:ext uri="{BB962C8B-B14F-4D97-AF65-F5344CB8AC3E}">
        <p14:creationId xmlns:p14="http://schemas.microsoft.com/office/powerpoint/2010/main" val="543284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To evaluate</a:t>
            </a:r>
            <a:r>
              <a:rPr lang="en-CA" baseline="0" dirty="0" smtClean="0"/>
              <a:t> ICON, we construct a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dataset of scenes composed of manmade objects, </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and further group these scenes into 10 different categories according to the primary functionality of the central object, </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each category has 10-15 models</a:t>
            </a:r>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33</a:t>
            </a:fld>
            <a:endParaRPr lang="en-US" altLang="en-US"/>
          </a:p>
        </p:txBody>
      </p:sp>
    </p:spTree>
    <p:extLst>
      <p:ext uri="{BB962C8B-B14F-4D97-AF65-F5344CB8AC3E}">
        <p14:creationId xmlns:p14="http://schemas.microsoft.com/office/powerpoint/2010/main" val="3946786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Now let’s</a:t>
            </a:r>
            <a:r>
              <a:rPr lang="en-CA" baseline="0" dirty="0" smtClean="0"/>
              <a:t> first look at an embedding of all the objects in our datasets </a:t>
            </a:r>
            <a:r>
              <a:rPr lang="en-CA" b="1" baseline="0" dirty="0" smtClean="0"/>
              <a:t>[click]</a:t>
            </a:r>
            <a:r>
              <a:rPr lang="en-CA" baseline="0" dirty="0" smtClean="0"/>
              <a:t> to have a big picture of how ICON performs. </a:t>
            </a:r>
          </a:p>
          <a:p>
            <a:pPr marL="171450" indent="-171450">
              <a:buFont typeface="Arial" panose="020B0604020202020204" pitchFamily="34" charset="0"/>
              <a:buChar char="•"/>
            </a:pPr>
            <a:r>
              <a:rPr lang="en-CA" baseline="0" dirty="0" smtClean="0"/>
              <a:t>Here, each point denotes a shape in our dataset and the points are embedded in 2D based on the descriptor distances of </a:t>
            </a:r>
            <a:r>
              <a:rPr lang="en-CA" b="1" baseline="0" dirty="0" smtClean="0"/>
              <a:t>[click]</a:t>
            </a:r>
            <a:r>
              <a:rPr lang="en-CA" baseline="0" dirty="0" smtClean="0"/>
              <a:t> ICON on the left and </a:t>
            </a:r>
            <a:r>
              <a:rPr lang="en-CA" b="1" baseline="0" dirty="0" smtClean="0"/>
              <a:t>[click] </a:t>
            </a:r>
            <a:r>
              <a:rPr lang="en-CA" baseline="0" dirty="0" smtClean="0"/>
              <a:t>the light field descriptor on the right. </a:t>
            </a:r>
            <a:r>
              <a:rPr lang="en-CA" b="1" baseline="0" dirty="0" smtClean="0"/>
              <a:t>[click]</a:t>
            </a:r>
          </a:p>
          <a:p>
            <a:pPr marL="171450" indent="-171450">
              <a:buFont typeface="Arial" panose="020B0604020202020204" pitchFamily="34" charset="0"/>
              <a:buChar char="•"/>
            </a:pPr>
            <a:r>
              <a:rPr lang="en-CA" baseline="0" dirty="0" smtClean="0"/>
              <a:t>The embedding derived from ICON better groups objects according to their functionality.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smtClean="0"/>
              <a:t>Classes with overlap,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baseline="0" dirty="0" smtClean="0"/>
              <a:t> </a:t>
            </a:r>
            <a:r>
              <a:rPr lang="en-CA" sz="1200" b="0" i="0" u="none" strike="noStrike" kern="1200" baseline="0" dirty="0" smtClean="0">
                <a:solidFill>
                  <a:schemeClr val="tx1"/>
                </a:solidFill>
                <a:latin typeface="+mn-lt"/>
                <a:ea typeface="+mn-ea"/>
                <a:cs typeface="+mn-cs"/>
              </a:rPr>
              <a:t>such as Shelf and TV bench shown in yellow circles and boxes here</a:t>
            </a:r>
            <a:r>
              <a:rPr lang="en-CA" baseline="0" dirty="0" smtClean="0"/>
              <a:t>, </a:t>
            </a:r>
            <a:r>
              <a:rPr lang="en-US" altLang="zh-CN" baseline="0" dirty="0" smtClean="0"/>
              <a:t>usually </a:t>
            </a:r>
            <a:r>
              <a:rPr lang="en-CA" baseline="0" dirty="0" smtClean="0"/>
              <a:t>have similar or related functionalities</a:t>
            </a:r>
            <a:r>
              <a:rPr lang="en-CA" sz="1200" b="0" i="0" u="none" strike="noStrike" kern="1200" baseline="0" dirty="0" smtClean="0">
                <a:solidFill>
                  <a:schemeClr val="tx1"/>
                </a:solidFill>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mn-ea"/>
                <a:cs typeface="+mn-cs"/>
              </a:rPr>
              <a:t>Among highly distinct functionalities,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sz="1200" b="0" i="0" u="none" strike="noStrike" kern="1200" baseline="0" dirty="0" smtClean="0">
                <a:solidFill>
                  <a:schemeClr val="tx1"/>
                </a:solidFill>
                <a:latin typeface="+mn-lt"/>
                <a:ea typeface="+mn-ea"/>
                <a:cs typeface="+mn-cs"/>
              </a:rPr>
              <a:t>for example </a:t>
            </a:r>
            <a:r>
              <a:rPr lang="en-US" altLang="zh-CN" sz="1200" b="0" i="0" u="none" strike="noStrike" kern="1200" baseline="0" dirty="0" smtClean="0">
                <a:solidFill>
                  <a:schemeClr val="tx1"/>
                </a:solidFill>
                <a:latin typeface="+mn-lt"/>
                <a:ea typeface="+mn-ea"/>
                <a:cs typeface="+mn-cs"/>
              </a:rPr>
              <a:t>Shelf </a:t>
            </a:r>
            <a:r>
              <a:rPr lang="en-CA" sz="1200" b="0" i="0" u="none" strike="noStrike" kern="1200" baseline="0" dirty="0" smtClean="0">
                <a:solidFill>
                  <a:schemeClr val="tx1"/>
                </a:solidFill>
                <a:latin typeface="+mn-lt"/>
                <a:ea typeface="+mn-ea"/>
                <a:cs typeface="+mn-cs"/>
              </a:rPr>
              <a:t>and Basket shown in yellow and red circles here, there is a clear boundary between them. </a:t>
            </a:r>
            <a:r>
              <a:rPr lang="en-CA" sz="1200" b="1" i="0" u="none" strike="noStrike" kern="1200" baseline="0" dirty="0" smtClean="0">
                <a:solidFill>
                  <a:schemeClr val="tx1"/>
                </a:solidFill>
                <a:latin typeface="+mn-lt"/>
                <a:ea typeface="+mn-ea"/>
                <a:cs typeface="+mn-cs"/>
              </a:rPr>
              <a:t>[click]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mn-ea"/>
                <a:cs typeface="+mn-cs"/>
              </a:rPr>
              <a:t>While in light field descriptor embedding, points get mixed up </a:t>
            </a: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34</a:t>
            </a:fld>
            <a:endParaRPr lang="en-US"/>
          </a:p>
        </p:txBody>
      </p:sp>
    </p:spTree>
    <p:extLst>
      <p:ext uri="{BB962C8B-B14F-4D97-AF65-F5344CB8AC3E}">
        <p14:creationId xmlns:p14="http://schemas.microsoft.com/office/powerpoint/2010/main" val="3893612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294" marR="0" indent="-1742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smtClean="0"/>
              <a:t>As an explicit representation of the functionality of an object,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dirty="0" smtClean="0"/>
              <a:t> ICON can serve applications that require comparing the functionality of objects,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dirty="0" smtClean="0"/>
              <a:t> for example, functional shape retrieval. </a:t>
            </a:r>
          </a:p>
          <a:p>
            <a:pPr marL="174294" indent="-174294">
              <a:buFont typeface="Arial" panose="020B0604020202020204" pitchFamily="34" charset="0"/>
              <a:buChar char="•"/>
            </a:pPr>
            <a:r>
              <a:rPr lang="en-CA" baseline="0" dirty="0" smtClean="0"/>
              <a:t>Here are the retrieval results for a table and a desk.</a:t>
            </a:r>
            <a:endParaRPr lang="en-CA" dirty="0" smtClean="0"/>
          </a:p>
          <a:p>
            <a:pPr marL="171450" indent="-171450">
              <a:buFont typeface="Arial" panose="020B0604020202020204" pitchFamily="34" charset="0"/>
              <a:buChar char="•"/>
            </a:pPr>
            <a:r>
              <a:rPr lang="en-US" sz="1200" kern="1200" dirty="0" smtClean="0">
                <a:solidFill>
                  <a:schemeClr val="tx1"/>
                </a:solidFill>
                <a:effectLst/>
                <a:latin typeface="+mn-lt"/>
                <a:ea typeface="ＭＳ Ｐゴシック" pitchFamily="-108" charset="-128"/>
                <a:cs typeface="ＭＳ Ｐゴシック" pitchFamily="-108" charset="-128"/>
              </a:rPr>
              <a:t>We see how the objects retrieved are functionally similar to the queries, although their geometries and surrounding objects in the scenes are quite different</a:t>
            </a:r>
            <a:endParaRPr lang="en-CA" dirty="0" smtClean="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35</a:t>
            </a:fld>
            <a:endParaRPr lang="en-US" altLang="en-US"/>
          </a:p>
        </p:txBody>
      </p:sp>
    </p:spTree>
    <p:extLst>
      <p:ext uri="{BB962C8B-B14F-4D97-AF65-F5344CB8AC3E}">
        <p14:creationId xmlns:p14="http://schemas.microsoft.com/office/powerpoint/2010/main" val="3608576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dirty="0" smtClean="0"/>
              <a:t>We observe a similar result for handcarts and strollers</a:t>
            </a:r>
            <a:endParaRPr lang="en-US" sz="1200" kern="1200" dirty="0" smtClean="0">
              <a:solidFill>
                <a:schemeClr val="tx1"/>
              </a:solidFill>
              <a:effectLst/>
              <a:latin typeface="+mn-lt"/>
              <a:ea typeface="ＭＳ Ｐゴシック" pitchFamily="-108" charset="-128"/>
              <a:cs typeface="ＭＳ Ｐゴシック" pitchFamily="-108" charset="-128"/>
            </a:endParaRP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108" charset="-128"/>
                <a:cs typeface="ＭＳ Ｐゴシック" pitchFamily="-108" charset="-128"/>
              </a:rPr>
              <a:t>Note that multiple interactions have to be considered to fully characterize and </a:t>
            </a:r>
            <a:r>
              <a:rPr lang="en-CA" baseline="0" dirty="0" smtClean="0"/>
              <a:t>differentiate those </a:t>
            </a:r>
            <a:r>
              <a:rPr lang="en-US" sz="1200" kern="1200" dirty="0" smtClean="0">
                <a:solidFill>
                  <a:schemeClr val="tx1"/>
                </a:solidFill>
                <a:effectLst/>
                <a:latin typeface="+mn-lt"/>
                <a:ea typeface="ＭＳ Ｐゴシック" pitchFamily="-108" charset="-128"/>
                <a:cs typeface="ＭＳ Ｐゴシック" pitchFamily="-108" charset="-128"/>
              </a:rPr>
              <a:t>objects. </a:t>
            </a:r>
            <a:endParaRPr lang="en-CA" dirty="0" smtClean="0"/>
          </a:p>
          <a:p>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36</a:t>
            </a:fld>
            <a:endParaRPr lang="en-US" altLang="en-US"/>
          </a:p>
        </p:txBody>
      </p:sp>
    </p:spTree>
    <p:extLst>
      <p:ext uri="{BB962C8B-B14F-4D97-AF65-F5344CB8AC3E}">
        <p14:creationId xmlns:p14="http://schemas.microsoft.com/office/powerpoint/2010/main" val="395714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To perform</a:t>
            </a:r>
            <a:r>
              <a:rPr lang="en-CA" baseline="0" dirty="0" smtClean="0"/>
              <a:t> a quantitative evaluation of ICON, w</a:t>
            </a:r>
            <a:r>
              <a:rPr lang="en-CA" dirty="0" smtClean="0"/>
              <a:t>e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compare the retrieval performance of ICON against alternative approaches with a precision and recall experiment. </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From the graph on the left, we see that ICON performs better than descriptors computed only on the individual shape or other hierarchical groupings.  </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For the details of this evaluation, and how we evaluate different aspects of ICON’s design shown on the right, please refer to the paper.</a:t>
            </a:r>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37</a:t>
            </a:fld>
            <a:endParaRPr lang="en-US" altLang="en-US"/>
          </a:p>
        </p:txBody>
      </p:sp>
    </p:spTree>
    <p:extLst>
      <p:ext uri="{BB962C8B-B14F-4D97-AF65-F5344CB8AC3E}">
        <p14:creationId xmlns:p14="http://schemas.microsoft.com/office/powerpoint/2010/main" val="365633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In terms of functionality representation, we compare ICON to the use of human poses. </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We note that those two approaches are comparable in practice, while each one has its own advantages.</a:t>
            </a:r>
          </a:p>
          <a:p>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38</a:t>
            </a:fld>
            <a:endParaRPr lang="en-US" altLang="en-US"/>
          </a:p>
        </p:txBody>
      </p:sp>
    </p:spTree>
    <p:extLst>
      <p:ext uri="{BB962C8B-B14F-4D97-AF65-F5344CB8AC3E}">
        <p14:creationId xmlns:p14="http://schemas.microsoft.com/office/powerpoint/2010/main" val="443913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Finally, we explore ICON’s potential in enabling a different type of shape segmentation.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CA" sz="1200" b="0" i="0" u="none" strike="noStrike" kern="1200" baseline="0" dirty="0" smtClean="0">
              <a:solidFill>
                <a:schemeClr val="tx1"/>
              </a:solidFill>
              <a:latin typeface="+mn-lt"/>
              <a:ea typeface="ＭＳ Ｐゴシック" pitchFamily="-108" charset="-128"/>
              <a:cs typeface="ＭＳ Ｐゴシック" pitchFamily="-108" charset="-128"/>
            </a:endParaRP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Given the scenes on the left,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endParaRPr lang="en-CA" sz="1200" b="0" i="0" u="none" strike="noStrike" kern="1200" baseline="0" dirty="0" smtClean="0">
              <a:solidFill>
                <a:schemeClr val="tx1"/>
              </a:solidFill>
              <a:latin typeface="+mn-lt"/>
              <a:ea typeface="ＭＳ Ｐゴシック" pitchFamily="-108" charset="-128"/>
              <a:cs typeface="ＭＳ Ｐゴシック" pitchFamily="-108" charset="-128"/>
            </a:endParaRP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we are able to segment the central objects into regions that serve the same type of interactions.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endParaRPr lang="en-CA" sz="1200" b="0" i="0" u="none" strike="noStrike" kern="1200" baseline="0" dirty="0" smtClean="0">
              <a:solidFill>
                <a:schemeClr val="tx1"/>
              </a:solidFill>
              <a:latin typeface="+mn-lt"/>
              <a:ea typeface="ＭＳ Ｐゴシック" pitchFamily="-108" charset="-128"/>
              <a:cs typeface="ＭＳ Ｐゴシック" pitchFamily="-108" charset="-128"/>
            </a:endParaRP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A potential application is to transfer or combine some of these interacting regions to synthesize new shapes, which resemble multi-function objects in real life . </a:t>
            </a:r>
            <a:endParaRPr lang="en-CA" b="0"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39</a:t>
            </a:fld>
            <a:endParaRPr lang="en-US" altLang="en-US"/>
          </a:p>
        </p:txBody>
      </p:sp>
    </p:spTree>
    <p:extLst>
      <p:ext uri="{BB962C8B-B14F-4D97-AF65-F5344CB8AC3E}">
        <p14:creationId xmlns:p14="http://schemas.microsoft.com/office/powerpoint/2010/main" val="4149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But analyzing functionality, for example of this table, is difficult.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So in this paper, we make a first and preliminary attempt to describe object functionality.</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Our key observation here is that some types of functionality can be derived from interactions between objects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and thus the object needs to be provided in an appropriate context, which in our case is a 3D scene, where multiple interactions between objects can be present.</a:t>
            </a: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4</a:t>
            </a:fld>
            <a:endParaRPr lang="en-US"/>
          </a:p>
        </p:txBody>
      </p:sp>
    </p:spTree>
    <p:extLst>
      <p:ext uri="{BB962C8B-B14F-4D97-AF65-F5344CB8AC3E}">
        <p14:creationId xmlns:p14="http://schemas.microsoft.com/office/powerpoint/2010/main" val="2012131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In terms of limitations, ICON is not designed to encompass all functionalities,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 like those offered by a smart phone which are non-geometrical or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a human hand which involves dynamic movements.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In our setting, we focus on functionality that can be derived from the interactions between multiple objects in a static scene. </a:t>
            </a:r>
            <a:endParaRPr lang="en-US" dirty="0"/>
          </a:p>
        </p:txBody>
      </p:sp>
      <p:sp>
        <p:nvSpPr>
          <p:cNvPr id="4" name="Slide Number Placeholder 3"/>
          <p:cNvSpPr>
            <a:spLocks noGrp="1"/>
          </p:cNvSpPr>
          <p:nvPr>
            <p:ph type="sldNum" sz="quarter" idx="10"/>
          </p:nvPr>
        </p:nvSpPr>
        <p:spPr/>
        <p:txBody>
          <a:bodyPr/>
          <a:lstStyle/>
          <a:p>
            <a:fld id="{CB132DB9-FDB7-4940-98B9-E7940BDD51F1}" type="slidenum">
              <a:rPr lang="en-CA" smtClean="0"/>
              <a:t>40</a:t>
            </a:fld>
            <a:endParaRPr lang="en-CA"/>
          </a:p>
        </p:txBody>
      </p:sp>
    </p:spTree>
    <p:extLst>
      <p:ext uri="{BB962C8B-B14F-4D97-AF65-F5344CB8AC3E}">
        <p14:creationId xmlns:p14="http://schemas.microsoft.com/office/powerpoint/2010/main" val="863263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But data dependence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is a limitation when the input scenes have interactions that are inadequate to describe the functionality of central objects, e.g., the bike and stand are recognized as functionally similar because the only interactions present in the scenes are hanging bags.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Also, we do not encode the relative positions of interactions on the central object.</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While in some cases the relative position of different types of interactions is the only cue to distinguish the functionality of different objects, e.g., the basket and wheelbarrow.</a:t>
            </a:r>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41</a:t>
            </a:fld>
            <a:endParaRPr lang="en-US" altLang="en-US"/>
          </a:p>
        </p:txBody>
      </p:sp>
    </p:spTree>
    <p:extLst>
      <p:ext uri="{BB962C8B-B14F-4D97-AF65-F5344CB8AC3E}">
        <p14:creationId xmlns:p14="http://schemas.microsoft.com/office/powerpoint/2010/main" val="3344713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So, to summarize,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We proposed a contextual shape descriptor called ICON to reflect object functionality based on interactions in a given context.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By providing a geometric representation and organization of the interactions in the context of the central object,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We believe that ICON can constitute the starting point for developing a geometric functionality descriptor, which describes the functionality of an object based on geometric information only </a:t>
            </a:r>
            <a:endParaRPr lang="en-CA" dirty="0" smtClean="0"/>
          </a:p>
        </p:txBody>
      </p:sp>
      <p:sp>
        <p:nvSpPr>
          <p:cNvPr id="4" name="Slide Number Placeholder 3"/>
          <p:cNvSpPr>
            <a:spLocks noGrp="1"/>
          </p:cNvSpPr>
          <p:nvPr>
            <p:ph type="sldNum" sz="quarter" idx="10"/>
          </p:nvPr>
        </p:nvSpPr>
        <p:spPr/>
        <p:txBody>
          <a:bodyPr/>
          <a:lstStyle/>
          <a:p>
            <a:fld id="{2553043C-6311-4489-B498-EA2BFE5CA5B1}"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86458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In terms of future work, we think</a:t>
            </a:r>
            <a:r>
              <a:rPr lang="en-CA" baseline="0" dirty="0" smtClean="0"/>
              <a:t> there are much more to explore.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CA" b="1" baseline="0" dirty="0" smtClean="0"/>
          </a:p>
          <a:p>
            <a:pPr marL="171450" indent="-171450">
              <a:buFont typeface="Arial" panose="020B0604020202020204" pitchFamily="34" charset="0"/>
              <a:buChar char="•"/>
            </a:pPr>
            <a:r>
              <a:rPr lang="en-CA" dirty="0" smtClean="0"/>
              <a:t>For</a:t>
            </a:r>
            <a:r>
              <a:rPr lang="en-CA" baseline="0" dirty="0" smtClean="0"/>
              <a:t> example, w</a:t>
            </a:r>
            <a:r>
              <a:rPr lang="en-CA" dirty="0" smtClean="0"/>
              <a:t>e can incorporate additional features to better describe both IBS and IR.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CA" b="1" dirty="0" smtClean="0"/>
          </a:p>
          <a:p>
            <a:pPr marL="171450" indent="-171450">
              <a:buFont typeface="Arial" panose="020B0604020202020204" pitchFamily="34" charset="0"/>
              <a:buChar char="•"/>
            </a:pPr>
            <a:r>
              <a:rPr lang="en-CA" dirty="0" smtClean="0"/>
              <a:t>ICON should also be applicable in a co-analysis setting.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CA" b="1" dirty="0" smtClean="0"/>
          </a:p>
          <a:p>
            <a:pPr marL="171450" indent="-171450">
              <a:buFont typeface="Arial" panose="020B0604020202020204" pitchFamily="34" charset="0"/>
              <a:buChar char="•"/>
            </a:pPr>
            <a:r>
              <a:rPr lang="en-CA" dirty="0" smtClean="0"/>
              <a:t>Moreover,</a:t>
            </a:r>
            <a:r>
              <a:rPr lang="en-CA" baseline="0" dirty="0" smtClean="0"/>
              <a:t> w</a:t>
            </a:r>
            <a:r>
              <a:rPr lang="en-CA" dirty="0" smtClean="0"/>
              <a:t>e presented a preliminary version of a part-level ICON in the paper to demonstrate its potential as a descriptor for shape parts, where each part can</a:t>
            </a:r>
            <a:r>
              <a:rPr lang="en-CA" baseline="0" dirty="0" smtClean="0"/>
              <a:t> be</a:t>
            </a:r>
            <a:r>
              <a:rPr lang="en-CA" dirty="0" smtClean="0"/>
              <a:t> considered</a:t>
            </a:r>
            <a:r>
              <a:rPr lang="en-CA" baseline="0" dirty="0" smtClean="0"/>
              <a:t> as an object and the entire shape will be its context as in our setting</a:t>
            </a:r>
            <a:r>
              <a:rPr lang="en-CA" dirty="0" smtClean="0"/>
              <a:t>. </a:t>
            </a:r>
          </a:p>
          <a:p>
            <a:pPr marL="171450" indent="-171450">
              <a:buFont typeface="Arial" panose="020B0604020202020204" pitchFamily="34" charset="0"/>
              <a:buChar char="•"/>
            </a:pPr>
            <a:r>
              <a:rPr lang="en-CA" dirty="0" smtClean="0"/>
              <a:t>However, there are further challenges specific to part representations need to</a:t>
            </a:r>
            <a:r>
              <a:rPr lang="en-CA" baseline="0" dirty="0" smtClean="0"/>
              <a:t> be addressed</a:t>
            </a:r>
            <a:r>
              <a:rPr lang="en-CA" dirty="0" smtClean="0"/>
              <a:t>. </a:t>
            </a:r>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43</a:t>
            </a:fld>
            <a:endParaRPr lang="en-US" altLang="en-US"/>
          </a:p>
        </p:txBody>
      </p:sp>
    </p:spTree>
    <p:extLst>
      <p:ext uri="{BB962C8B-B14F-4D97-AF65-F5344CB8AC3E}">
        <p14:creationId xmlns:p14="http://schemas.microsoft.com/office/powerpoint/2010/main" val="3289972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smtClean="0"/>
              <a:t>Finally,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US" b="0" dirty="0" smtClean="0"/>
              <a:t>dataset </a:t>
            </a:r>
            <a:r>
              <a:rPr lang="en-US" b="0" baseline="0" dirty="0" smtClean="0"/>
              <a:t>and source code are available at our project page, welcome to download and try!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I’d like to thank the anonymous</a:t>
            </a:r>
            <a:r>
              <a:rPr lang="en-US" b="0" baseline="0" dirty="0" smtClean="0"/>
              <a:t> reviewers for their suggestions and our funding agencies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endParaRPr lang="en-US" b="1" dirty="0" smtClean="0"/>
          </a:p>
          <a:p>
            <a:pPr marL="171450" indent="-171450">
              <a:buFont typeface="Arial" panose="020B0604020202020204" pitchFamily="34" charset="0"/>
              <a:buChar char="•"/>
            </a:pPr>
            <a:r>
              <a:rPr lang="en-US" b="0" dirty="0" smtClean="0"/>
              <a:t>And thank you for your attention!</a:t>
            </a:r>
            <a:endParaRPr lang="en-US" b="0"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44</a:t>
            </a:fld>
            <a:endParaRPr lang="en-US"/>
          </a:p>
        </p:txBody>
      </p:sp>
    </p:spTree>
    <p:extLst>
      <p:ext uri="{BB962C8B-B14F-4D97-AF65-F5344CB8AC3E}">
        <p14:creationId xmlns:p14="http://schemas.microsoft.com/office/powerpoint/2010/main" val="2736448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solidFill>
                  <a:prstClr val="black"/>
                </a:solidFill>
              </a:rPr>
              <a:pPr/>
              <a:t>45</a:t>
            </a:fld>
            <a:endParaRPr lang="en-US" altLang="en-US">
              <a:solidFill>
                <a:prstClr val="black"/>
              </a:solidFill>
            </a:endParaRPr>
          </a:p>
        </p:txBody>
      </p:sp>
    </p:spTree>
    <p:extLst>
      <p:ext uri="{BB962C8B-B14F-4D97-AF65-F5344CB8AC3E}">
        <p14:creationId xmlns:p14="http://schemas.microsoft.com/office/powerpoint/2010/main" val="16364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smtClean="0"/>
              <a:t>But,</a:t>
            </a:r>
            <a:r>
              <a:rPr lang="en-CA" baseline="0" dirty="0" smtClean="0"/>
              <a:t> what is functionality? Different definitions have been proposed.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smtClean="0"/>
              <a:t>For example, the dictionary says that &lt;read definition 1&gt;, while a more refined definition states that &lt;read definition 2&gt;.</a:t>
            </a:r>
            <a:endParaRPr lang="en-CA" dirty="0" smtClean="0"/>
          </a:p>
          <a:p>
            <a:endParaRPr lang="en-CA" dirty="0"/>
          </a:p>
        </p:txBody>
      </p:sp>
      <p:sp>
        <p:nvSpPr>
          <p:cNvPr id="4" name="Slide Number Placeholder 3"/>
          <p:cNvSpPr>
            <a:spLocks noGrp="1"/>
          </p:cNvSpPr>
          <p:nvPr>
            <p:ph type="sldNum" sz="quarter" idx="10"/>
          </p:nvPr>
        </p:nvSpPr>
        <p:spPr/>
        <p:txBody>
          <a:bodyPr/>
          <a:lstStyle/>
          <a:p>
            <a:fld id="{CB132DB9-FDB7-4940-98B9-E7940BDD51F1}" type="slidenum">
              <a:rPr lang="en-CA" smtClean="0"/>
              <a:t>46</a:t>
            </a:fld>
            <a:endParaRPr lang="en-CA"/>
          </a:p>
        </p:txBody>
      </p:sp>
    </p:spTree>
    <p:extLst>
      <p:ext uri="{BB962C8B-B14F-4D97-AF65-F5344CB8AC3E}">
        <p14:creationId xmlns:p14="http://schemas.microsoft.com/office/powerpoint/2010/main" val="471204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Note that most of those scenes are </a:t>
            </a:r>
            <a:r>
              <a:rPr lang="en-CA" sz="1200" b="0" i="0" u="none" strike="noStrike" kern="1200" baseline="0" dirty="0" err="1" smtClean="0">
                <a:solidFill>
                  <a:schemeClr val="tx1"/>
                </a:solidFill>
                <a:latin typeface="+mn-lt"/>
                <a:ea typeface="ＭＳ Ｐゴシック" pitchFamily="-108" charset="-128"/>
                <a:cs typeface="ＭＳ Ｐゴシック" pitchFamily="-108" charset="-128"/>
              </a:rPr>
              <a:t>subscenes</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 extracted from scenes in well-known datasets. </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This is similar to using the entire scene because objects far away hardly interact with the central object. </a:t>
            </a:r>
          </a:p>
          <a:p>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47</a:t>
            </a:fld>
            <a:endParaRPr lang="en-US" altLang="en-US"/>
          </a:p>
        </p:txBody>
      </p:sp>
    </p:spTree>
    <p:extLst>
      <p:ext uri="{BB962C8B-B14F-4D97-AF65-F5344CB8AC3E}">
        <p14:creationId xmlns:p14="http://schemas.microsoft.com/office/powerpoint/2010/main" val="355036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smtClean="0">
                <a:solidFill>
                  <a:schemeClr val="tx1"/>
                </a:solidFill>
                <a:latin typeface="+mn-lt"/>
                <a:ea typeface="ＭＳ Ｐゴシック" pitchFamily="-108" charset="-128"/>
                <a:cs typeface="ＭＳ Ｐゴシック" pitchFamily="-108" charset="-128"/>
              </a:rPr>
              <a:t>On the other hand, note that to build an ICON for an object, the object needs to be given in an appropriate context. Nevertheless, we foresee that more an more datasets composed on entire scenes will be available. As the efforts in modeling the world continue, these datasets will increase in complexity and incorporate more realistic details in the future.</a:t>
            </a:r>
          </a:p>
          <a:p>
            <a:endParaRPr lang="en-CA" sz="1200" b="0" i="0" u="none" strike="noStrike" kern="1200" baseline="0" dirty="0" smtClean="0">
              <a:solidFill>
                <a:schemeClr val="tx1"/>
              </a:solidFill>
              <a:latin typeface="+mn-lt"/>
              <a:ea typeface="ＭＳ Ｐゴシック" pitchFamily="-108" charset="-128"/>
              <a:cs typeface="ＭＳ Ｐゴシック" pitchFamily="-108" charset="-128"/>
            </a:endParaRPr>
          </a:p>
        </p:txBody>
      </p:sp>
      <p:sp>
        <p:nvSpPr>
          <p:cNvPr id="4" name="Slide Number Placeholder 3"/>
          <p:cNvSpPr>
            <a:spLocks noGrp="1"/>
          </p:cNvSpPr>
          <p:nvPr>
            <p:ph type="sldNum" sz="quarter" idx="10"/>
          </p:nvPr>
        </p:nvSpPr>
        <p:spPr/>
        <p:txBody>
          <a:bodyPr/>
          <a:lstStyle/>
          <a:p>
            <a:fld id="{2553043C-6311-4489-B498-EA2BFE5CA5B1}"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806076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CA" dirty="0" smtClean="0"/>
          </a:p>
        </p:txBody>
      </p:sp>
      <p:sp>
        <p:nvSpPr>
          <p:cNvPr id="4" name="Slide Number Placeholder 3"/>
          <p:cNvSpPr>
            <a:spLocks noGrp="1"/>
          </p:cNvSpPr>
          <p:nvPr>
            <p:ph type="sldNum" sz="quarter" idx="10"/>
          </p:nvPr>
        </p:nvSpPr>
        <p:spPr/>
        <p:txBody>
          <a:bodyPr/>
          <a:lstStyle/>
          <a:p>
            <a:fld id="{2553043C-6311-4489-B498-EA2BFE5CA5B1}"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529517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smtClean="0"/>
              <a:t>Take these three shapes for example, one desk and two handcarts.</a:t>
            </a:r>
          </a:p>
          <a:p>
            <a:pPr marL="174294" indent="-174294">
              <a:buFont typeface="Arial" panose="020B0604020202020204" pitchFamily="34" charset="0"/>
              <a:buChar char="•"/>
            </a:pPr>
            <a:r>
              <a:rPr lang="en-CA" baseline="0" dirty="0" smtClean="0"/>
              <a:t>If we consider individual shape alone,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baseline="0" dirty="0" smtClean="0"/>
              <a:t>the geometry and structure of the green handcart is closer to that of the desk instead of the blue handcart, as shown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baseline="0" dirty="0" smtClean="0"/>
              <a:t>in the embedding of their light field descriptor distances on the left. </a:t>
            </a:r>
          </a:p>
          <a:p>
            <a:pPr marL="174294" indent="-174294">
              <a:buFont typeface="Arial" panose="020B0604020202020204" pitchFamily="34" charset="0"/>
              <a:buChar char="•"/>
            </a:pPr>
            <a:r>
              <a:rPr lang="en-CA" baseline="0" dirty="0" smtClean="0"/>
              <a:t>But if we look at the context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baseline="0" dirty="0" smtClean="0"/>
              <a:t>of those shapes and the way of how those shapes interact with surrounding objects, we can tell that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baseline="0" dirty="0" smtClean="0"/>
              <a:t>two handcarts are more similar to each other than the desk, </a:t>
            </a:r>
          </a:p>
          <a:p>
            <a:pPr marL="174294" indent="-174294">
              <a:buFont typeface="Arial" panose="020B0604020202020204" pitchFamily="34" charset="0"/>
              <a:buChar char="•"/>
            </a:pPr>
            <a:r>
              <a:rPr lang="en-CA" baseline="0" dirty="0" smtClean="0"/>
              <a:t>And this is actually captured by our contextual descriptor ICON as shown in the embedding.</a:t>
            </a:r>
          </a:p>
          <a:p>
            <a:pPr marL="174294" marR="0" indent="-1742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However, there are several challenges to build such a contextual descriptor that can work well in practice. </a:t>
            </a:r>
          </a:p>
          <a:p>
            <a:pPr marL="174294" indent="-174294">
              <a:buFont typeface="Arial" panose="020B0604020202020204" pitchFamily="34" charset="0"/>
              <a:buChar char="•"/>
            </a:pPr>
            <a:endParaRPr lang="en-CA" baseline="0" dirty="0" smtClean="0"/>
          </a:p>
        </p:txBody>
      </p:sp>
      <p:sp>
        <p:nvSpPr>
          <p:cNvPr id="4" name="Slide Number Placeholder 3"/>
          <p:cNvSpPr>
            <a:spLocks noGrp="1"/>
          </p:cNvSpPr>
          <p:nvPr>
            <p:ph type="sldNum" sz="quarter" idx="10"/>
          </p:nvPr>
        </p:nvSpPr>
        <p:spPr/>
        <p:txBody>
          <a:bodyPr/>
          <a:lstStyle/>
          <a:p>
            <a:fld id="{2553043C-6311-4489-B498-EA2BFE5CA5B1}"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087183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perform</a:t>
            </a:r>
            <a:r>
              <a:rPr lang="en-CA" baseline="0" dirty="0" smtClean="0"/>
              <a:t> a quantitative evaluation of ICON, w</a:t>
            </a:r>
            <a:r>
              <a:rPr lang="en-CA" dirty="0" smtClean="0"/>
              <a:t>e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compare the retrieval performance of ICON against alternative approaches with a precision and recall experiment. We see on the graph of the left that ICON performs better than descriptors computed only on the individual shape or other hierarchical groupings.  For the details of this evaluation, please refer to the paper.</a:t>
            </a:r>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50</a:t>
            </a:fld>
            <a:endParaRPr lang="en-US" altLang="en-US"/>
          </a:p>
        </p:txBody>
      </p:sp>
    </p:spTree>
    <p:extLst>
      <p:ext uri="{BB962C8B-B14F-4D97-AF65-F5344CB8AC3E}">
        <p14:creationId xmlns:p14="http://schemas.microsoft.com/office/powerpoint/2010/main" val="21354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perform</a:t>
            </a:r>
            <a:r>
              <a:rPr lang="en-CA" baseline="0" dirty="0" smtClean="0"/>
              <a:t> a quantitative evaluation of ICON, w</a:t>
            </a:r>
            <a:r>
              <a:rPr lang="en-CA" dirty="0" smtClean="0"/>
              <a:t>e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compare the retrieval performance of ICON against alternative approaches with a precision and recall experiment. We see on the graph of the left that ICON performs better than descriptors computed only on the individual shape or other hierarchical groupings.  For the details of this evaluation, and how we evaluate the different aspects of ICON’s design on the graph on the right, please refer to the paper.</a:t>
            </a:r>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51</a:t>
            </a:fld>
            <a:endParaRPr lang="en-US" altLang="en-US"/>
          </a:p>
        </p:txBody>
      </p:sp>
    </p:spTree>
    <p:extLst>
      <p:ext uri="{BB962C8B-B14F-4D97-AF65-F5344CB8AC3E}">
        <p14:creationId xmlns:p14="http://schemas.microsoft.com/office/powerpoint/2010/main" val="3534217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When the pattern of the shelves (left) is taken into account in the construction,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resulting hierarchy in (middle) groups objects according to the symmetry structure of the central object.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 (right), we see that the construction without symmetry consideration groups objects more arbitrarily (arrows in (left) and red boxes in (right)).</a:t>
            </a:r>
            <a:endParaRPr lang="en-US" dirty="0"/>
          </a:p>
        </p:txBody>
      </p:sp>
      <p:sp>
        <p:nvSpPr>
          <p:cNvPr id="4" name="Slide Number Placeholder 3"/>
          <p:cNvSpPr>
            <a:spLocks noGrp="1"/>
          </p:cNvSpPr>
          <p:nvPr>
            <p:ph type="sldNum" sz="quarter" idx="10"/>
          </p:nvPr>
        </p:nvSpPr>
        <p:spPr/>
        <p:txBody>
          <a:bodyPr/>
          <a:lstStyle/>
          <a:p>
            <a:fld id="{CB132DB9-FDB7-4940-98B9-E7940BDD51F1}" type="slidenum">
              <a:rPr lang="en-CA" smtClean="0"/>
              <a:t>52</a:t>
            </a:fld>
            <a:endParaRPr lang="en-CA"/>
          </a:p>
        </p:txBody>
      </p:sp>
    </p:spTree>
    <p:extLst>
      <p:ext uri="{BB962C8B-B14F-4D97-AF65-F5344CB8AC3E}">
        <p14:creationId xmlns:p14="http://schemas.microsoft.com/office/powerpoint/2010/main" val="243584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smtClean="0">
                <a:solidFill>
                  <a:schemeClr val="tx1"/>
                </a:solidFill>
                <a:latin typeface="+mn-lt"/>
                <a:ea typeface="ＭＳ Ｐゴシック" pitchFamily="-108" charset="-128"/>
                <a:cs typeface="ＭＳ Ｐゴシック" pitchFamily="-108" charset="-128"/>
              </a:rPr>
              <a:t>To show the potential of our preliminary extension of ICON to the domain of shape parts, we perform an evaluation of the part-level descriptor on a set of shapes from the same class.</a:t>
            </a:r>
          </a:p>
          <a:p>
            <a:r>
              <a:rPr lang="en-CA" sz="1200" b="0" i="0" u="none" strike="noStrike" kern="1200" baseline="0" dirty="0" smtClean="0">
                <a:solidFill>
                  <a:schemeClr val="tx1"/>
                </a:solidFill>
                <a:latin typeface="+mn-lt"/>
                <a:ea typeface="ＭＳ Ｐゴシック" pitchFamily="-108" charset="-128"/>
                <a:cs typeface="ＭＳ Ｐゴシック" pitchFamily="-108" charset="-128"/>
              </a:rPr>
              <a:t>Given a segmented shape, we describe each segment or part with an ICON descriptor that captures the interactions of the part with all of its neighboring parts.</a:t>
            </a:r>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53</a:t>
            </a:fld>
            <a:endParaRPr lang="en-US" altLang="en-US"/>
          </a:p>
        </p:txBody>
      </p:sp>
    </p:spTree>
    <p:extLst>
      <p:ext uri="{BB962C8B-B14F-4D97-AF65-F5344CB8AC3E}">
        <p14:creationId xmlns:p14="http://schemas.microsoft.com/office/powerpoint/2010/main" val="912677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pitchFamily="-108" charset="-128"/>
                <a:cs typeface="ＭＳ Ｐゴシック" pitchFamily="-108" charset="-128"/>
              </a:rPr>
              <a:t>TV benches and shelves are also retrieved according to their functionality.</a:t>
            </a:r>
            <a:endParaRPr lang="en-CA" baseline="0" dirty="0" smtClean="0"/>
          </a:p>
          <a:p>
            <a:endParaRPr lang="en-CA" dirty="0"/>
          </a:p>
        </p:txBody>
      </p:sp>
      <p:sp>
        <p:nvSpPr>
          <p:cNvPr id="4" name="Slide Number Placeholder 3"/>
          <p:cNvSpPr>
            <a:spLocks noGrp="1"/>
          </p:cNvSpPr>
          <p:nvPr>
            <p:ph type="sldNum" sz="quarter" idx="10"/>
          </p:nvPr>
        </p:nvSpPr>
        <p:spPr/>
        <p:txBody>
          <a:bodyPr/>
          <a:lstStyle/>
          <a:p>
            <a:fld id="{D2793698-85C8-4204-A14E-1259D27E5C55}" type="slidenum">
              <a:rPr lang="en-US" altLang="en-US" smtClean="0"/>
              <a:pPr/>
              <a:t>54</a:t>
            </a:fld>
            <a:endParaRPr lang="en-US" altLang="en-US"/>
          </a:p>
        </p:txBody>
      </p:sp>
    </p:spTree>
    <p:extLst>
      <p:ext uri="{BB962C8B-B14F-4D97-AF65-F5344CB8AC3E}">
        <p14:creationId xmlns:p14="http://schemas.microsoft.com/office/powerpoint/2010/main" val="1464695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B132DB9-FDB7-4940-98B9-E7940BDD51F1}" type="slidenum">
              <a:rPr lang="en-CA" smtClean="0"/>
              <a:t>55</a:t>
            </a:fld>
            <a:endParaRPr lang="en-CA"/>
          </a:p>
        </p:txBody>
      </p:sp>
    </p:spTree>
    <p:extLst>
      <p:ext uri="{BB962C8B-B14F-4D97-AF65-F5344CB8AC3E}">
        <p14:creationId xmlns:p14="http://schemas.microsoft.com/office/powerpoint/2010/main" val="909116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B132DB9-FDB7-4940-98B9-E7940BDD51F1}" type="slidenum">
              <a:rPr lang="en-CA" smtClean="0"/>
              <a:t>56</a:t>
            </a:fld>
            <a:endParaRPr lang="en-CA"/>
          </a:p>
        </p:txBody>
      </p:sp>
    </p:spTree>
    <p:extLst>
      <p:ext uri="{BB962C8B-B14F-4D97-AF65-F5344CB8AC3E}">
        <p14:creationId xmlns:p14="http://schemas.microsoft.com/office/powerpoint/2010/main" val="2671174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First, </a:t>
            </a:r>
            <a:r>
              <a:rPr lang="en-CA" baseline="0" dirty="0" smtClean="0"/>
              <a:t>we need to</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 capture multiple interactions of different characteristics.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For example, a shopping cart can both be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 pushed and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 hold grocery.  </a:t>
            </a:r>
          </a:p>
          <a:p>
            <a:pPr marL="171450" indent="-171450">
              <a:buFont typeface="Arial" panose="020B0604020202020204" pitchFamily="34" charset="0"/>
              <a:buChar cha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So, a single human template and its associated interaction is insufficient to describe the functionality of these shapes.</a:t>
            </a: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6</a:t>
            </a:fld>
            <a:endParaRPr lang="en-US"/>
          </a:p>
        </p:txBody>
      </p:sp>
    </p:spTree>
    <p:extLst>
      <p:ext uri="{BB962C8B-B14F-4D97-AF65-F5344CB8AC3E}">
        <p14:creationId xmlns:p14="http://schemas.microsoft.com/office/powerpoint/2010/main" val="436976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Second,</a:t>
            </a:r>
            <a:r>
              <a:rPr lang="en-CA" baseline="0" dirty="0" smtClean="0"/>
              <a:t>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the descriptor should not be sensitive to specific number of interacting objects or their geometry.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For example, bookcases and cabinets are regarded as functionally similar even though there is significant variation in the number and the kinds of objects displayed, e.g., books versus trophies.</a:t>
            </a:r>
            <a:endParaRPr lang="en-CA" dirty="0" smtClean="0"/>
          </a:p>
          <a:p>
            <a:pPr marL="171450" indent="-171450">
              <a:buFont typeface="Arial" panose="020B0604020202020204" pitchFamily="34" charset="0"/>
              <a:buChar char="•"/>
            </a:pPr>
            <a:endParaRPr lang="en-CA" sz="1200" b="0" i="0" u="none" strike="noStrike" kern="1200" baseline="0" dirty="0" smtClean="0">
              <a:solidFill>
                <a:schemeClr val="tx1"/>
              </a:solidFill>
              <a:latin typeface="+mn-lt"/>
              <a:ea typeface="ＭＳ Ｐゴシック" pitchFamily="-108" charset="-128"/>
              <a:cs typeface="ＭＳ Ｐゴシック" pitchFamily="-108" charset="-128"/>
            </a:endParaRPr>
          </a:p>
        </p:txBody>
      </p:sp>
      <p:sp>
        <p:nvSpPr>
          <p:cNvPr id="4" name="Slide Number Placeholder 3"/>
          <p:cNvSpPr>
            <a:spLocks noGrp="1"/>
          </p:cNvSpPr>
          <p:nvPr>
            <p:ph type="sldNum" sz="quarter" idx="10"/>
          </p:nvPr>
        </p:nvSpPr>
        <p:spPr/>
        <p:txBody>
          <a:bodyPr/>
          <a:lstStyle/>
          <a:p>
            <a:fld id="{2553043C-6311-4489-B498-EA2BFE5CA5B1}" type="slidenum">
              <a:rPr lang="en-US" smtClean="0"/>
              <a:pPr/>
              <a:t>7</a:t>
            </a:fld>
            <a:endParaRPr lang="en-US"/>
          </a:p>
        </p:txBody>
      </p:sp>
    </p:spTree>
    <p:extLst>
      <p:ext uri="{BB962C8B-B14F-4D97-AF65-F5344CB8AC3E}">
        <p14:creationId xmlns:p14="http://schemas.microsoft.com/office/powerpoint/2010/main" val="323912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Finally,</a:t>
            </a:r>
            <a:r>
              <a:rPr lang="en-CA" baseline="0" dirty="0" smtClean="0"/>
              <a:t> simply collecting all</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 object-to-object interactions cannot fully characterize functionality.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For example, a study desk and a dining table can both be described by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 one or more interactions with chairs; it is the way these interactions may be grouped and spatially arranged that tells the objects apart.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a:t>
            </a:r>
          </a:p>
          <a:p>
            <a:pPr marL="171450" indent="-171450">
              <a:buFont typeface="Arial" panose="020B0604020202020204" pitchFamily="34" charset="0"/>
              <a:buChar char="•"/>
            </a:pPr>
            <a:r>
              <a:rPr lang="en-US" altLang="zh-CN" sz="1200" b="0" i="0" u="none" strike="noStrike" kern="1200" baseline="0" dirty="0" smtClean="0">
                <a:solidFill>
                  <a:schemeClr val="tx1"/>
                </a:solidFill>
                <a:latin typeface="+mn-lt"/>
                <a:ea typeface="ＭＳ Ｐゴシック" pitchFamily="-108" charset="-128"/>
                <a:cs typeface="ＭＳ Ｐゴシック" pitchFamily="-108" charset="-128"/>
              </a:rPr>
              <a:t>Hence,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we need to provide a structural organization of the interactions.</a:t>
            </a: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pPr/>
              <a:t>8</a:t>
            </a:fld>
            <a:endParaRPr lang="en-US"/>
          </a:p>
        </p:txBody>
      </p:sp>
    </p:spTree>
    <p:extLst>
      <p:ext uri="{BB962C8B-B14F-4D97-AF65-F5344CB8AC3E}">
        <p14:creationId xmlns:p14="http://schemas.microsoft.com/office/powerpoint/2010/main" val="1067558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Addressing these challenges is what behind the design of our contextual descriptor called interaction context or ICON. </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sz="1200" b="0" i="0" u="none" strike="noStrike" kern="1200" baseline="0" dirty="0" smtClean="0">
                <a:solidFill>
                  <a:schemeClr val="tx1"/>
                </a:solidFill>
                <a:latin typeface="+mn-lt"/>
                <a:ea typeface="ＭＳ Ｐゴシック" pitchFamily="-108" charset="-128"/>
                <a:cs typeface="ＭＳ Ｐゴシック" pitchFamily="-108" charset="-128"/>
              </a:rPr>
              <a:t>ICON encodes the interactions between a central object and its surrounding objects into a hierarchy,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sz="1200" b="0" i="0" u="none" strike="noStrike" kern="1200" baseline="0" dirty="0" smtClean="0">
                <a:solidFill>
                  <a:schemeClr val="tx1"/>
                </a:solidFill>
                <a:latin typeface="+mn-lt"/>
                <a:ea typeface="ＭＳ Ｐゴシック" pitchFamily="-108" charset="-128"/>
                <a:cs typeface="ＭＳ Ｐゴシック" pitchFamily="-108" charset="-128"/>
              </a:rPr>
              <a:t>which allows us to </a:t>
            </a:r>
            <a:r>
              <a:rPr lang="en-CA" baseline="0" dirty="0" smtClean="0"/>
              <a:t>measure the functional similarity between two shapes by </a:t>
            </a:r>
            <a:r>
              <a:rPr lang="en-CA" sz="1200" b="1" i="0" u="none" strike="noStrike" kern="1200" baseline="0" dirty="0" smtClean="0">
                <a:solidFill>
                  <a:schemeClr val="tx1"/>
                </a:solidFill>
                <a:latin typeface="+mn-lt"/>
                <a:ea typeface="ＭＳ Ｐゴシック" pitchFamily="-108" charset="-128"/>
                <a:cs typeface="ＭＳ Ｐゴシック" pitchFamily="-108" charset="-128"/>
              </a:rPr>
              <a:t>[click] </a:t>
            </a:r>
            <a:r>
              <a:rPr lang="en-CA" baseline="0" dirty="0" smtClean="0"/>
              <a:t>matching their ICONs.</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CA" baseline="0" dirty="0" smtClean="0"/>
              <a:t>Before explaining ICON in more details, let me first review some related works.</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CA" dirty="0"/>
          </a:p>
        </p:txBody>
      </p:sp>
      <p:sp>
        <p:nvSpPr>
          <p:cNvPr id="4" name="Slide Number Placeholder 3"/>
          <p:cNvSpPr>
            <a:spLocks noGrp="1"/>
          </p:cNvSpPr>
          <p:nvPr>
            <p:ph type="sldNum" sz="quarter" idx="10"/>
          </p:nvPr>
        </p:nvSpPr>
        <p:spPr/>
        <p:txBody>
          <a:bodyPr/>
          <a:lstStyle/>
          <a:p>
            <a:fld id="{2553043C-6311-4489-B498-EA2BFE5CA5B1}"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513444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cxnSp>
        <p:nvCxnSpPr>
          <p:cNvPr id="4" name="Straight Connector 3"/>
          <p:cNvCxnSpPr/>
          <p:nvPr userDrawn="1"/>
        </p:nvCxnSpPr>
        <p:spPr bwMode="auto">
          <a:xfrm>
            <a:off x="609600" y="1066800"/>
            <a:ext cx="10972800" cy="0"/>
          </a:xfrm>
          <a:prstGeom prst="line">
            <a:avLst/>
          </a:prstGeom>
          <a:ln>
            <a:solidFill>
              <a:schemeClr val="tx1">
                <a:lumMod val="50000"/>
                <a:lumOff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Text Placeholder 7"/>
          <p:cNvSpPr>
            <a:spLocks noGrp="1"/>
          </p:cNvSpPr>
          <p:nvPr>
            <p:ph type="body" sz="quarter" idx="10"/>
          </p:nvPr>
        </p:nvSpPr>
        <p:spPr>
          <a:xfrm>
            <a:off x="711189" y="302833"/>
            <a:ext cx="10972800" cy="609601"/>
          </a:xfrm>
          <a:prstGeom prst="rect">
            <a:avLst/>
          </a:prstGeom>
        </p:spPr>
        <p:txBody>
          <a:bodyPr/>
          <a:lstStyle>
            <a:lvl1pPr marL="0" indent="0">
              <a:buNone/>
              <a:defRPr lang="en-GB" sz="4000" b="1" kern="1200" spc="0" dirty="0" smtClean="0">
                <a:solidFill>
                  <a:schemeClr val="tx1">
                    <a:lumMod val="95000"/>
                    <a:lumOff val="5000"/>
                  </a:schemeClr>
                </a:solidFill>
                <a:effectLst>
                  <a:outerShdw blurRad="63500" dist="38100" dir="2700000" algn="tl" rotWithShape="0">
                    <a:prstClr val="black">
                      <a:alpha val="20000"/>
                    </a:prstClr>
                  </a:outerShdw>
                </a:effectLst>
                <a:latin typeface="+mj-lt"/>
                <a:ea typeface="+mj-ea"/>
                <a:cs typeface="+mj-cs"/>
              </a:defRPr>
            </a:lvl1pPr>
          </a:lstStyle>
          <a:p>
            <a:pPr marL="0" lvl="0" indent="0" algn="l" defTabSz="457200" rtl="0" eaLnBrk="0" fontAlgn="base" hangingPunct="0">
              <a:spcBef>
                <a:spcPct val="20000"/>
              </a:spcBef>
              <a:spcAft>
                <a:spcPct val="0"/>
              </a:spcAft>
              <a:buFontTx/>
              <a:buNone/>
            </a:pPr>
            <a:r>
              <a:rPr lang="en-GB" dirty="0" smtClean="0"/>
              <a:t>Click to edit Master text styles</a:t>
            </a:r>
          </a:p>
        </p:txBody>
      </p:sp>
      <p:sp>
        <p:nvSpPr>
          <p:cNvPr id="9" name="Content Placeholder 7"/>
          <p:cNvSpPr>
            <a:spLocks noGrp="1"/>
          </p:cNvSpPr>
          <p:nvPr>
            <p:ph sz="quarter" idx="11"/>
          </p:nvPr>
        </p:nvSpPr>
        <p:spPr>
          <a:xfrm>
            <a:off x="711189" y="1295400"/>
            <a:ext cx="10972800" cy="4876800"/>
          </a:xfrm>
          <a:prstGeom prst="rect">
            <a:avLst/>
          </a:prstGeom>
        </p:spPr>
        <p:txBody>
          <a:bodyPr/>
          <a:lstStyle>
            <a:lvl1pPr marL="457200" indent="-457200">
              <a:buFont typeface="Arial" panose="020B0604020202020204" pitchFamily="34" charset="0"/>
              <a:buChar char="•"/>
              <a:defRPr sz="3200">
                <a:latin typeface="+mj-lt"/>
                <a:cs typeface="Arial"/>
              </a:defRPr>
            </a:lvl1pPr>
            <a:lvl2pPr marL="914400" marR="0" indent="-457200" algn="l" defTabSz="914400" rtl="0" eaLnBrk="1" fontAlgn="base" latinLnBrk="0" hangingPunct="1">
              <a:lnSpc>
                <a:spcPct val="90000"/>
              </a:lnSpc>
              <a:spcBef>
                <a:spcPts val="500"/>
              </a:spcBef>
              <a:spcAft>
                <a:spcPct val="0"/>
              </a:spcAft>
              <a:buClrTx/>
              <a:buSzTx/>
              <a:buFont typeface="Calibri" panose="020F0502020204030204" pitchFamily="34" charset="0"/>
              <a:buChar char="◦"/>
              <a:tabLst/>
              <a:defRPr sz="2800">
                <a:latin typeface="+mj-lt"/>
                <a:cs typeface="Arial"/>
              </a:defRPr>
            </a:lvl2pPr>
            <a:lvl3pPr marL="1257300" marR="0"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2400">
                <a:latin typeface="+mj-lt"/>
                <a:cs typeface="Arial"/>
              </a:defRPr>
            </a:lvl3pPr>
            <a:lvl4pPr marL="1714500" marR="0"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2000">
                <a:latin typeface="+mj-lt"/>
                <a:cs typeface="Arial"/>
              </a:defRPr>
            </a:lvl4pPr>
            <a:lvl5pPr marL="21145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a:latin typeface="+mj-lt"/>
                <a:cs typeface="Arial"/>
              </a:defRPr>
            </a:lvl5pPr>
          </a:lstStyle>
          <a:p>
            <a:pPr lvl="0"/>
            <a:r>
              <a:rPr lang="en-GB" dirty="0" smtClean="0"/>
              <a:t>Click to edit Master text styles</a:t>
            </a:r>
          </a:p>
          <a:p>
            <a:pPr marL="914400" marR="0" lvl="1" indent="-4572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GB" dirty="0" smtClean="0"/>
              <a:t>Second level</a:t>
            </a:r>
          </a:p>
          <a:p>
            <a:pPr marL="1257300" marR="0" lvl="2"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GB" dirty="0" smtClean="0"/>
              <a:t>Third level</a:t>
            </a:r>
          </a:p>
          <a:p>
            <a:pPr marL="1714500" marR="0" lvl="3"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GB" dirty="0" smtClean="0"/>
              <a:t>Fourth level</a:t>
            </a:r>
          </a:p>
          <a:p>
            <a:pPr marL="2114550" marR="0" lvl="4"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GB" dirty="0" smtClean="0"/>
              <a:t>Fifth </a:t>
            </a:r>
            <a:r>
              <a:rPr lang="en-GB" dirty="0" err="1" smtClean="0"/>
              <a:t>leve</a:t>
            </a:r>
            <a:r>
              <a:rPr lang="en-US" dirty="0" smtClean="0"/>
              <a:t>l</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01200" y="279277"/>
            <a:ext cx="1995488" cy="680632"/>
          </a:xfrm>
          <a:prstGeom prst="rect">
            <a:avLst/>
          </a:prstGeom>
        </p:spPr>
      </p:pic>
      <p:sp>
        <p:nvSpPr>
          <p:cNvPr id="16" name="Slide Number Placeholder 5"/>
          <p:cNvSpPr>
            <a:spLocks noGrp="1"/>
          </p:cNvSpPr>
          <p:nvPr>
            <p:ph type="sldNum" sz="quarter" idx="4"/>
          </p:nvPr>
        </p:nvSpPr>
        <p:spPr>
          <a:xfrm>
            <a:off x="9296400" y="6319960"/>
            <a:ext cx="2743200" cy="365125"/>
          </a:xfrm>
          <a:prstGeom prst="rect">
            <a:avLst/>
          </a:prstGeom>
        </p:spPr>
        <p:txBody>
          <a:bodyPr vert="horz" lIns="91440" tIns="45720" rIns="91440" bIns="45720" rtlCol="0" anchor="ctr"/>
          <a:lstStyle>
            <a:lvl1pPr algn="r">
              <a:defRPr sz="1600" b="0">
                <a:solidFill>
                  <a:srgbClr val="4C75A5"/>
                </a:solidFill>
              </a:defRPr>
            </a:lvl1pPr>
          </a:lstStyle>
          <a:p>
            <a:fld id="{54FD0A11-67B6-4E78-93E2-82CA3CC7F45E}" type="slidenum">
              <a:rPr lang="en-CA" smtClean="0"/>
              <a:pPr/>
              <a:t>‹#›</a:t>
            </a:fld>
            <a:endParaRPr lang="en-CA" dirty="0"/>
          </a:p>
        </p:txBody>
      </p:sp>
    </p:spTree>
    <p:extLst>
      <p:ext uri="{BB962C8B-B14F-4D97-AF65-F5344CB8AC3E}">
        <p14:creationId xmlns:p14="http://schemas.microsoft.com/office/powerpoint/2010/main" val="271523566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01200" y="279277"/>
            <a:ext cx="1995488" cy="680632"/>
          </a:xfrm>
          <a:prstGeom prst="rect">
            <a:avLst/>
          </a:prstGeom>
        </p:spPr>
      </p:pic>
      <p:sp>
        <p:nvSpPr>
          <p:cNvPr id="14" name="Text Placeholder 7"/>
          <p:cNvSpPr>
            <a:spLocks noGrp="1"/>
          </p:cNvSpPr>
          <p:nvPr>
            <p:ph type="body" sz="quarter" idx="10"/>
          </p:nvPr>
        </p:nvSpPr>
        <p:spPr>
          <a:xfrm>
            <a:off x="711189" y="302833"/>
            <a:ext cx="10972800" cy="609601"/>
          </a:xfrm>
          <a:prstGeom prst="rect">
            <a:avLst/>
          </a:prstGeom>
        </p:spPr>
        <p:txBody>
          <a:bodyPr/>
          <a:lstStyle>
            <a:lvl1pPr marL="0" indent="0">
              <a:buNone/>
              <a:defRPr lang="en-GB" sz="4000" b="1" kern="1200" spc="0" dirty="0" smtClean="0">
                <a:solidFill>
                  <a:schemeClr val="tx1">
                    <a:lumMod val="95000"/>
                    <a:lumOff val="5000"/>
                  </a:schemeClr>
                </a:solidFill>
                <a:effectLst>
                  <a:outerShdw blurRad="63500" dist="38100" dir="2700000" algn="tl" rotWithShape="0">
                    <a:prstClr val="black">
                      <a:alpha val="20000"/>
                    </a:prstClr>
                  </a:outerShdw>
                </a:effectLst>
                <a:latin typeface="+mj-lt"/>
                <a:ea typeface="+mj-ea"/>
                <a:cs typeface="+mj-cs"/>
              </a:defRPr>
            </a:lvl1pPr>
          </a:lstStyle>
          <a:p>
            <a:pPr marL="0" lvl="0" indent="0" algn="l" defTabSz="457200" rtl="0" eaLnBrk="0" fontAlgn="base" hangingPunct="0">
              <a:spcBef>
                <a:spcPct val="20000"/>
              </a:spcBef>
              <a:spcAft>
                <a:spcPct val="0"/>
              </a:spcAft>
              <a:buFontTx/>
              <a:buNone/>
            </a:pPr>
            <a:r>
              <a:rPr lang="en-GB" dirty="0" smtClean="0"/>
              <a:t>Click to edit Master text styles</a:t>
            </a:r>
          </a:p>
        </p:txBody>
      </p:sp>
      <p:sp>
        <p:nvSpPr>
          <p:cNvPr id="15" name="Slide Number Placeholder 5"/>
          <p:cNvSpPr>
            <a:spLocks noGrp="1"/>
          </p:cNvSpPr>
          <p:nvPr>
            <p:ph type="sldNum" sz="quarter" idx="4"/>
          </p:nvPr>
        </p:nvSpPr>
        <p:spPr>
          <a:xfrm>
            <a:off x="9296400" y="6319960"/>
            <a:ext cx="2743200" cy="365125"/>
          </a:xfrm>
          <a:prstGeom prst="rect">
            <a:avLst/>
          </a:prstGeom>
        </p:spPr>
        <p:txBody>
          <a:bodyPr vert="horz" lIns="91440" tIns="45720" rIns="91440" bIns="45720" rtlCol="0" anchor="ctr"/>
          <a:lstStyle>
            <a:lvl1pPr algn="r">
              <a:defRPr sz="1600" b="0">
                <a:solidFill>
                  <a:srgbClr val="4C75A5"/>
                </a:solidFill>
              </a:defRPr>
            </a:lvl1pPr>
          </a:lstStyle>
          <a:p>
            <a:fld id="{54FD0A11-67B6-4E78-93E2-82CA3CC7F45E}" type="slidenum">
              <a:rPr lang="en-CA" smtClean="0"/>
              <a:pPr/>
              <a:t>‹#›</a:t>
            </a:fld>
            <a:endParaRPr lang="en-CA" dirty="0"/>
          </a:p>
        </p:txBody>
      </p:sp>
      <p:cxnSp>
        <p:nvCxnSpPr>
          <p:cNvPr id="6" name="Straight Connector 5"/>
          <p:cNvCxnSpPr/>
          <p:nvPr userDrawn="1"/>
        </p:nvCxnSpPr>
        <p:spPr bwMode="auto">
          <a:xfrm>
            <a:off x="609600" y="1066800"/>
            <a:ext cx="10972800" cy="0"/>
          </a:xfrm>
          <a:prstGeom prst="line">
            <a:avLst/>
          </a:prstGeom>
          <a:ln>
            <a:solidFill>
              <a:schemeClr val="tx1">
                <a:lumMod val="50000"/>
                <a:lumOff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74223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01200" y="279277"/>
            <a:ext cx="1995488" cy="680632"/>
          </a:xfrm>
          <a:prstGeom prst="rect">
            <a:avLst/>
          </a:prstGeom>
        </p:spPr>
      </p:pic>
      <p:sp>
        <p:nvSpPr>
          <p:cNvPr id="3" name="Text Placeholder 7"/>
          <p:cNvSpPr>
            <a:spLocks noGrp="1"/>
          </p:cNvSpPr>
          <p:nvPr>
            <p:ph type="body" sz="quarter" idx="10"/>
          </p:nvPr>
        </p:nvSpPr>
        <p:spPr>
          <a:xfrm>
            <a:off x="711189" y="302833"/>
            <a:ext cx="10972800" cy="609601"/>
          </a:xfrm>
          <a:prstGeom prst="rect">
            <a:avLst/>
          </a:prstGeom>
        </p:spPr>
        <p:txBody>
          <a:bodyPr/>
          <a:lstStyle>
            <a:lvl1pPr marL="0" indent="0">
              <a:buNone/>
              <a:defRPr lang="en-GB" sz="4000" b="1" kern="1200" spc="0" dirty="0" smtClean="0">
                <a:solidFill>
                  <a:schemeClr val="tx1"/>
                </a:solidFill>
                <a:effectLst>
                  <a:outerShdw blurRad="63500" dist="38100" dir="2700000" algn="tl" rotWithShape="0">
                    <a:prstClr val="black">
                      <a:alpha val="20000"/>
                    </a:prstClr>
                  </a:outerShdw>
                </a:effectLst>
                <a:latin typeface="+mj-lt"/>
                <a:ea typeface="+mj-ea"/>
                <a:cs typeface="+mj-cs"/>
              </a:defRPr>
            </a:lvl1pPr>
          </a:lstStyle>
          <a:p>
            <a:pPr marL="0" lvl="0" indent="0" algn="l" defTabSz="457200" rtl="0" eaLnBrk="0" fontAlgn="base" hangingPunct="0">
              <a:spcBef>
                <a:spcPct val="20000"/>
              </a:spcBef>
              <a:spcAft>
                <a:spcPct val="0"/>
              </a:spcAft>
              <a:buFontTx/>
              <a:buNone/>
            </a:pPr>
            <a:r>
              <a:rPr lang="en-GB" dirty="0" smtClean="0"/>
              <a:t>Click to edit Master text styles</a:t>
            </a:r>
          </a:p>
        </p:txBody>
      </p:sp>
      <p:sp>
        <p:nvSpPr>
          <p:cNvPr id="4" name="Slide Number Placeholder 5"/>
          <p:cNvSpPr>
            <a:spLocks noGrp="1"/>
          </p:cNvSpPr>
          <p:nvPr>
            <p:ph type="sldNum" sz="quarter" idx="4"/>
          </p:nvPr>
        </p:nvSpPr>
        <p:spPr>
          <a:xfrm>
            <a:off x="9296400" y="6319960"/>
            <a:ext cx="2743200" cy="365125"/>
          </a:xfrm>
          <a:prstGeom prst="rect">
            <a:avLst/>
          </a:prstGeom>
        </p:spPr>
        <p:txBody>
          <a:bodyPr vert="horz" lIns="91440" tIns="45720" rIns="91440" bIns="45720" rtlCol="0" anchor="ctr"/>
          <a:lstStyle>
            <a:lvl1pPr algn="r">
              <a:defRPr sz="1600" b="0">
                <a:solidFill>
                  <a:srgbClr val="4C75A5"/>
                </a:solidFill>
              </a:defRPr>
            </a:lvl1pPr>
          </a:lstStyle>
          <a:p>
            <a:fld id="{54FD0A11-67B6-4E78-93E2-82CA3CC7F45E}" type="slidenum">
              <a:rPr lang="en-CA" smtClean="0"/>
              <a:pPr/>
              <a:t>‹#›</a:t>
            </a:fld>
            <a:endParaRPr lang="en-CA" dirty="0"/>
          </a:p>
        </p:txBody>
      </p:sp>
    </p:spTree>
    <p:extLst>
      <p:ext uri="{BB962C8B-B14F-4D97-AF65-F5344CB8AC3E}">
        <p14:creationId xmlns:p14="http://schemas.microsoft.com/office/powerpoint/2010/main" val="25341616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2609" t="27851" r="22609" b="30373"/>
          <a:stretch/>
        </p:blipFill>
        <p:spPr>
          <a:xfrm>
            <a:off x="711189" y="6466114"/>
            <a:ext cx="2743200" cy="391886"/>
          </a:xfrm>
          <a:prstGeom prst="rect">
            <a:avLst/>
          </a:prstGeom>
        </p:spPr>
      </p:pic>
    </p:spTree>
    <p:extLst>
      <p:ext uri="{BB962C8B-B14F-4D97-AF65-F5344CB8AC3E}">
        <p14:creationId xmlns:p14="http://schemas.microsoft.com/office/powerpoint/2010/main" val="42371935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EB98C989-7B14-453F-AEC3-93522FBFC322}" type="slidenum">
              <a:rPr lang="en-US" altLang="en-US"/>
              <a:pPr/>
              <a:t>‹#›</a:t>
            </a:fld>
            <a:endParaRPr lang="en-US" altLang="en-US"/>
          </a:p>
        </p:txBody>
      </p:sp>
    </p:spTree>
    <p:extLst>
      <p:ext uri="{BB962C8B-B14F-4D97-AF65-F5344CB8AC3E}">
        <p14:creationId xmlns:p14="http://schemas.microsoft.com/office/powerpoint/2010/main" val="32640198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AD95DCB5-AF2B-4AAD-A1CB-A0D74126A85A}" type="slidenum">
              <a:rPr lang="en-US" altLang="en-US"/>
              <a:pPr/>
              <a:t>‹#›</a:t>
            </a:fld>
            <a:endParaRPr lang="en-US" altLang="en-US"/>
          </a:p>
        </p:txBody>
      </p:sp>
    </p:spTree>
    <p:extLst>
      <p:ext uri="{BB962C8B-B14F-4D97-AF65-F5344CB8AC3E}">
        <p14:creationId xmlns:p14="http://schemas.microsoft.com/office/powerpoint/2010/main" val="538841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GB" dirty="0"/>
              <a:t>CLICK TO EDIT MASTER TITLE STYLE</a:t>
            </a:r>
            <a:endParaRPr lang="en-US" dirty="0"/>
          </a:p>
        </p:txBody>
      </p:sp>
      <p:sp>
        <p:nvSpPr>
          <p:cNvPr id="17" name="Rectangle 2"/>
          <p:cNvSpPr>
            <a:spLocks noGrp="1" noChangeArrowheads="1"/>
          </p:cNvSpPr>
          <p:nvPr>
            <p:ph type="body" idx="1"/>
          </p:nvPr>
        </p:nvSpPr>
        <p:spPr bwMode="auto">
          <a:xfrm>
            <a:off x="609600" y="1598614"/>
            <a:ext cx="10972800" cy="4573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100" tIns="38100" rIns="38100" bIns="38100" numCol="1" anchor="t" anchorCtr="0" compatLnSpc="1">
            <a:prstTxWarp prst="textNoShape">
              <a:avLst/>
            </a:prstTxWarp>
          </a:bodyPr>
          <a:lstStyle/>
          <a:p>
            <a:pPr lvl="0"/>
            <a:r>
              <a:rPr lang="en-GB" dirty="0" smtClean="0"/>
              <a:t>Click to edit Master text styles</a:t>
            </a:r>
          </a:p>
          <a:p>
            <a:pPr marL="914400" marR="0" lvl="1" indent="-4572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GB" dirty="0" smtClean="0"/>
              <a:t>Second level</a:t>
            </a:r>
          </a:p>
          <a:p>
            <a:pPr marL="1257300" marR="0" lvl="2"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GB" dirty="0" smtClean="0"/>
              <a:t>Third level</a:t>
            </a:r>
          </a:p>
          <a:p>
            <a:pPr marL="1714500" marR="0" lvl="3"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GB" dirty="0" smtClean="0"/>
              <a:t>Fourth level</a:t>
            </a:r>
          </a:p>
          <a:p>
            <a:pPr marL="2114550" marR="0" lvl="4"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GB" dirty="0" smtClean="0"/>
              <a:t>Fifth </a:t>
            </a:r>
            <a:r>
              <a:rPr lang="en-GB" dirty="0" err="1" smtClean="0"/>
              <a:t>leve</a:t>
            </a:r>
            <a:r>
              <a:rPr lang="en-US" dirty="0" smtClean="0"/>
              <a:t>l</a:t>
            </a:r>
            <a:endParaRPr lang="en-US" dirty="0"/>
          </a:p>
        </p:txBody>
      </p:sp>
    </p:spTree>
  </p:cSld>
  <p:clrMap bg1="lt1" tx1="dk1" bg2="lt2" tx2="dk2" accent1="accent1" accent2="accent2" accent3="accent3" accent4="accent4" accent5="accent5" accent6="accent6" hlink="hlink" folHlink="folHlink"/>
  <p:sldLayoutIdLst>
    <p:sldLayoutId id="2147483844" r:id="rId1"/>
    <p:sldLayoutId id="2147483851" r:id="rId2"/>
    <p:sldLayoutId id="2147483847" r:id="rId3"/>
    <p:sldLayoutId id="2147483848" r:id="rId4"/>
    <p:sldLayoutId id="2147483849" r:id="rId5"/>
    <p:sldLayoutId id="2147483850" r:id="rId6"/>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2800" kern="1200">
          <a:solidFill>
            <a:schemeClr val="tx1"/>
          </a:solidFill>
          <a:latin typeface="Arial"/>
          <a:ea typeface="ＭＳ Ｐゴシック" charset="0"/>
          <a:cs typeface="Arial"/>
        </a:defRPr>
      </a:lvl1pPr>
      <a:lvl2pPr algn="ctr" defTabSz="457200" rtl="0" eaLnBrk="0" fontAlgn="base" hangingPunct="0">
        <a:spcBef>
          <a:spcPct val="0"/>
        </a:spcBef>
        <a:spcAft>
          <a:spcPct val="0"/>
        </a:spcAft>
        <a:defRPr sz="2800">
          <a:solidFill>
            <a:schemeClr val="tx1"/>
          </a:solidFill>
          <a:latin typeface="Arial" charset="0"/>
          <a:ea typeface="ＭＳ Ｐゴシック" charset="0"/>
        </a:defRPr>
      </a:lvl2pPr>
      <a:lvl3pPr algn="ctr" defTabSz="457200" rtl="0" eaLnBrk="0" fontAlgn="base" hangingPunct="0">
        <a:spcBef>
          <a:spcPct val="0"/>
        </a:spcBef>
        <a:spcAft>
          <a:spcPct val="0"/>
        </a:spcAft>
        <a:defRPr sz="2800">
          <a:solidFill>
            <a:schemeClr val="tx1"/>
          </a:solidFill>
          <a:latin typeface="Arial" charset="0"/>
          <a:ea typeface="ＭＳ Ｐゴシック" charset="0"/>
        </a:defRPr>
      </a:lvl3pPr>
      <a:lvl4pPr algn="ctr" defTabSz="457200" rtl="0" eaLnBrk="0" fontAlgn="base" hangingPunct="0">
        <a:spcBef>
          <a:spcPct val="0"/>
        </a:spcBef>
        <a:spcAft>
          <a:spcPct val="0"/>
        </a:spcAft>
        <a:defRPr sz="2800">
          <a:solidFill>
            <a:schemeClr val="tx1"/>
          </a:solidFill>
          <a:latin typeface="Arial" charset="0"/>
          <a:ea typeface="ＭＳ Ｐゴシック" charset="0"/>
        </a:defRPr>
      </a:lvl4pPr>
      <a:lvl5pPr algn="ctr" defTabSz="457200" rtl="0" eaLnBrk="0" fontAlgn="base" hangingPunct="0">
        <a:spcBef>
          <a:spcPct val="0"/>
        </a:spcBef>
        <a:spcAft>
          <a:spcPct val="0"/>
        </a:spcAft>
        <a:defRPr sz="2800">
          <a:solidFill>
            <a:schemeClr val="tx1"/>
          </a:solidFill>
          <a:latin typeface="Arial" charset="0"/>
          <a:ea typeface="ＭＳ Ｐゴシック" charset="0"/>
        </a:defRPr>
      </a:lvl5pPr>
      <a:lvl6pPr marL="457200" algn="ctr" defTabSz="457200" rtl="0" fontAlgn="base">
        <a:spcBef>
          <a:spcPct val="0"/>
        </a:spcBef>
        <a:spcAft>
          <a:spcPct val="0"/>
        </a:spcAft>
        <a:defRPr sz="2800">
          <a:solidFill>
            <a:schemeClr val="tx1"/>
          </a:solidFill>
          <a:latin typeface="Arial" charset="0"/>
          <a:ea typeface="ＭＳ Ｐゴシック" charset="0"/>
        </a:defRPr>
      </a:lvl6pPr>
      <a:lvl7pPr marL="914400" algn="ctr" defTabSz="457200" rtl="0" fontAlgn="base">
        <a:spcBef>
          <a:spcPct val="0"/>
        </a:spcBef>
        <a:spcAft>
          <a:spcPct val="0"/>
        </a:spcAft>
        <a:defRPr sz="2800">
          <a:solidFill>
            <a:schemeClr val="tx1"/>
          </a:solidFill>
          <a:latin typeface="Arial" charset="0"/>
          <a:ea typeface="ＭＳ Ｐゴシック" charset="0"/>
        </a:defRPr>
      </a:lvl7pPr>
      <a:lvl8pPr marL="1371600" algn="ctr" defTabSz="457200" rtl="0" fontAlgn="base">
        <a:spcBef>
          <a:spcPct val="0"/>
        </a:spcBef>
        <a:spcAft>
          <a:spcPct val="0"/>
        </a:spcAft>
        <a:defRPr sz="2800">
          <a:solidFill>
            <a:schemeClr val="tx1"/>
          </a:solidFill>
          <a:latin typeface="Arial" charset="0"/>
          <a:ea typeface="ＭＳ Ｐゴシック" charset="0"/>
        </a:defRPr>
      </a:lvl8pPr>
      <a:lvl9pPr marL="1828800" algn="ctr" defTabSz="457200" rtl="0" fontAlgn="base">
        <a:spcBef>
          <a:spcPct val="0"/>
        </a:spcBef>
        <a:spcAft>
          <a:spcPct val="0"/>
        </a:spcAft>
        <a:defRPr sz="2800">
          <a:solidFill>
            <a:schemeClr val="tx1"/>
          </a:solidFill>
          <a:latin typeface="Arial"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ＭＳ Ｐゴシック" charset="0"/>
          <a:cs typeface="Arial"/>
        </a:defRPr>
      </a:lvl1pPr>
      <a:lvl2pPr marL="914400" marR="0" indent="-457200" algn="l" defTabSz="914400" rtl="0" eaLnBrk="1" fontAlgn="base" latinLnBrk="0" hangingPunct="1">
        <a:lnSpc>
          <a:spcPct val="90000"/>
        </a:lnSpc>
        <a:spcBef>
          <a:spcPts val="500"/>
        </a:spcBef>
        <a:spcAft>
          <a:spcPct val="0"/>
        </a:spcAft>
        <a:buClrTx/>
        <a:buSzTx/>
        <a:buFont typeface="Courier New" panose="02070309020205020404" pitchFamily="49" charset="0"/>
        <a:buChar char="o"/>
        <a:tabLst/>
        <a:defRPr sz="2200" kern="1200">
          <a:solidFill>
            <a:schemeClr val="tx1"/>
          </a:solidFill>
          <a:latin typeface="Arial"/>
          <a:ea typeface="ＭＳ Ｐゴシック" charset="0"/>
          <a:cs typeface="Arial"/>
        </a:defRPr>
      </a:lvl2pPr>
      <a:lvl3pPr marL="1257300" marR="0"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800" kern="1200">
          <a:solidFill>
            <a:schemeClr val="tx1"/>
          </a:solidFill>
          <a:latin typeface="Arial"/>
          <a:ea typeface="ＭＳ Ｐゴシック" charset="0"/>
          <a:cs typeface="Arial"/>
        </a:defRPr>
      </a:lvl3pPr>
      <a:lvl4pPr marL="1714500" marR="0"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chemeClr val="tx1"/>
          </a:solidFill>
          <a:latin typeface="Arial"/>
          <a:ea typeface="ＭＳ Ｐゴシック" charset="0"/>
          <a:cs typeface="Arial"/>
        </a:defRPr>
      </a:lvl4pPr>
      <a:lvl5pPr marL="21145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4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07.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0.jp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13.png"/><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24.emf"/></Relationships>
</file>

<file path=ppt/slides/_rels/slide5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5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5.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11.png"/><Relationship Id="rId10" Type="http://schemas.openxmlformats.org/officeDocument/2006/relationships/image" Target="../media/image140.png"/><Relationship Id="rId4" Type="http://schemas.openxmlformats.org/officeDocument/2006/relationships/image" Target="../media/image63.png"/><Relationship Id="rId9" Type="http://schemas.openxmlformats.org/officeDocument/2006/relationships/image" Target="../media/image139.png"/></Relationships>
</file>

<file path=ppt/slides/_rels/slide5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C75A5"/>
        </a:solidFill>
        <a:effectLst/>
      </p:bgPr>
    </p:bg>
    <p:spTree>
      <p:nvGrpSpPr>
        <p:cNvPr id="1" name=""/>
        <p:cNvGrpSpPr/>
        <p:nvPr/>
      </p:nvGrpSpPr>
      <p:grpSpPr>
        <a:xfrm>
          <a:off x="0" y="0"/>
          <a:ext cx="0" cy="0"/>
          <a:chOff x="0" y="0"/>
          <a:chExt cx="0" cy="0"/>
        </a:xfrm>
      </p:grpSpPr>
      <p:pic>
        <p:nvPicPr>
          <p:cNvPr id="14338" name="Picture 1" descr="S15_main.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681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Previous works</a:t>
            </a:r>
            <a:endParaRPr lang="en-CA" dirty="0"/>
          </a:p>
        </p:txBody>
      </p:sp>
      <p:sp>
        <p:nvSpPr>
          <p:cNvPr id="6" name="Content Placeholder 5"/>
          <p:cNvSpPr>
            <a:spLocks noGrp="1"/>
          </p:cNvSpPr>
          <p:nvPr>
            <p:ph sz="quarter" idx="11"/>
          </p:nvPr>
        </p:nvSpPr>
        <p:spPr/>
        <p:txBody>
          <a:bodyPr/>
          <a:lstStyle/>
          <a:p>
            <a:r>
              <a:rPr lang="en-CA" dirty="0" smtClean="0">
                <a:solidFill>
                  <a:srgbClr val="00002C"/>
                </a:solidFill>
              </a:rPr>
              <a:t>Functionality models for individual shapes</a:t>
            </a:r>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10</a:t>
            </a:fld>
            <a:endParaRPr lang="en-US" dirty="0"/>
          </a:p>
        </p:txBody>
      </p:sp>
      <p:sp>
        <p:nvSpPr>
          <p:cNvPr id="5" name="TextBox 4"/>
          <p:cNvSpPr txBox="1"/>
          <p:nvPr/>
        </p:nvSpPr>
        <p:spPr>
          <a:xfrm>
            <a:off x="1279516" y="4060332"/>
            <a:ext cx="3521084" cy="1733488"/>
          </a:xfrm>
          <a:prstGeom prst="rect">
            <a:avLst/>
          </a:prstGeom>
          <a:noFill/>
          <a:ln>
            <a:solidFill>
              <a:schemeClr val="bg1">
                <a:lumMod val="65000"/>
              </a:schemeClr>
            </a:solidFill>
          </a:ln>
        </p:spPr>
        <p:txBody>
          <a:bodyPr wrap="square" rtlCol="0">
            <a:spAutoFit/>
          </a:bodyPr>
          <a:lstStyle/>
          <a:p>
            <a:r>
              <a:rPr lang="en-CA" sz="2133" b="1" dirty="0">
                <a:solidFill>
                  <a:srgbClr val="00002C"/>
                </a:solidFill>
                <a:latin typeface="+mn-lt"/>
              </a:rPr>
              <a:t>Category: </a:t>
            </a:r>
            <a:r>
              <a:rPr lang="en-CA" sz="2133" dirty="0">
                <a:solidFill>
                  <a:srgbClr val="00002C"/>
                </a:solidFill>
                <a:latin typeface="+mn-lt"/>
              </a:rPr>
              <a:t>“generic mug”</a:t>
            </a:r>
          </a:p>
          <a:p>
            <a:r>
              <a:rPr lang="en-CA" sz="2133" b="1" dirty="0">
                <a:solidFill>
                  <a:srgbClr val="00002C"/>
                </a:solidFill>
                <a:latin typeface="+mn-lt"/>
              </a:rPr>
              <a:t>Functional requirements:</a:t>
            </a:r>
          </a:p>
          <a:p>
            <a:pPr marL="380990" indent="-380990">
              <a:buFont typeface="Arial" pitchFamily="34" charset="0"/>
              <a:buChar char="•"/>
            </a:pPr>
            <a:r>
              <a:rPr lang="en-CA" sz="2133" dirty="0">
                <a:solidFill>
                  <a:srgbClr val="00002C"/>
                </a:solidFill>
                <a:latin typeface="+mn-lt"/>
              </a:rPr>
              <a:t>Mug containment</a:t>
            </a:r>
          </a:p>
          <a:p>
            <a:pPr marL="380990" indent="-380990">
              <a:buFont typeface="Arial" pitchFamily="34" charset="0"/>
              <a:buChar char="•"/>
            </a:pPr>
            <a:r>
              <a:rPr lang="en-CA" sz="2133" dirty="0">
                <a:solidFill>
                  <a:srgbClr val="00002C"/>
                </a:solidFill>
                <a:latin typeface="+mn-lt"/>
              </a:rPr>
              <a:t>Stability</a:t>
            </a:r>
          </a:p>
          <a:p>
            <a:pPr marL="380990" indent="-380990">
              <a:buFont typeface="Arial" pitchFamily="34" charset="0"/>
              <a:buChar char="•"/>
            </a:pPr>
            <a:r>
              <a:rPr lang="en-CA" sz="2133" dirty="0">
                <a:solidFill>
                  <a:srgbClr val="00002C"/>
                </a:solidFill>
                <a:latin typeface="+mn-lt"/>
              </a:rPr>
              <a:t>Graspable handle</a:t>
            </a:r>
          </a:p>
        </p:txBody>
      </p:sp>
      <p:pic>
        <p:nvPicPr>
          <p:cNvPr id="9218" name="Picture 2" descr="C:\Users\Oliver\Shared\Functionality\Presentation\mug_c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7896" y="2279098"/>
            <a:ext cx="1384324" cy="1607759"/>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7555727" y="6014063"/>
            <a:ext cx="1999265" cy="338554"/>
          </a:xfrm>
          <a:prstGeom prst="rect">
            <a:avLst/>
          </a:prstGeom>
          <a:noFill/>
        </p:spPr>
        <p:txBody>
          <a:bodyPr wrap="none" rtlCol="0">
            <a:spAutoFit/>
          </a:bodyPr>
          <a:lstStyle/>
          <a:p>
            <a:r>
              <a:rPr lang="en-CA" sz="1600" dirty="0" err="1">
                <a:solidFill>
                  <a:srgbClr val="00002C"/>
                </a:solidFill>
                <a:latin typeface="+mn-lt"/>
              </a:rPr>
              <a:t>Pechuk</a:t>
            </a:r>
            <a:r>
              <a:rPr lang="en-CA" sz="1600" dirty="0">
                <a:solidFill>
                  <a:srgbClr val="00002C"/>
                </a:solidFill>
                <a:latin typeface="+mn-lt"/>
              </a:rPr>
              <a:t> et al. [2008]</a:t>
            </a:r>
          </a:p>
        </p:txBody>
      </p:sp>
      <p:sp>
        <p:nvSpPr>
          <p:cNvPr id="34" name="TextBox 33"/>
          <p:cNvSpPr txBox="1"/>
          <p:nvPr/>
        </p:nvSpPr>
        <p:spPr>
          <a:xfrm>
            <a:off x="2085309" y="6014063"/>
            <a:ext cx="1909497" cy="338554"/>
          </a:xfrm>
          <a:prstGeom prst="rect">
            <a:avLst/>
          </a:prstGeom>
          <a:noFill/>
        </p:spPr>
        <p:txBody>
          <a:bodyPr wrap="none" rtlCol="0">
            <a:spAutoFit/>
          </a:bodyPr>
          <a:lstStyle/>
          <a:p>
            <a:r>
              <a:rPr lang="en-CA" sz="1600" dirty="0">
                <a:solidFill>
                  <a:srgbClr val="00002C"/>
                </a:solidFill>
                <a:latin typeface="+mn-lt"/>
              </a:rPr>
              <a:t>Sutton et al. [1994]</a:t>
            </a:r>
          </a:p>
        </p:txBody>
      </p:sp>
      <p:pic>
        <p:nvPicPr>
          <p:cNvPr id="28" name="图片 22"/>
          <p:cNvPicPr>
            <a:picLocks noChangeAspect="1"/>
          </p:cNvPicPr>
          <p:nvPr/>
        </p:nvPicPr>
        <p:blipFill>
          <a:blip r:embed="rId5"/>
          <a:stretch>
            <a:fillRect/>
          </a:stretch>
        </p:blipFill>
        <p:spPr>
          <a:xfrm>
            <a:off x="6290320" y="2216812"/>
            <a:ext cx="4530080" cy="3632774"/>
          </a:xfrm>
          <a:prstGeom prst="rect">
            <a:avLst/>
          </a:prstGeom>
        </p:spPr>
      </p:pic>
    </p:spTree>
    <p:custDataLst>
      <p:tags r:id="rId1"/>
    </p:custDataLst>
    <p:extLst>
      <p:ext uri="{BB962C8B-B14F-4D97-AF65-F5344CB8AC3E}">
        <p14:creationId xmlns:p14="http://schemas.microsoft.com/office/powerpoint/2010/main" val="924617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smtClean="0">
                <a:solidFill>
                  <a:srgbClr val="00002C"/>
                </a:solidFill>
              </a:rPr>
              <a:t>Previous works</a:t>
            </a:r>
            <a:endParaRPr lang="en-CA" dirty="0">
              <a:solidFill>
                <a:srgbClr val="00002C"/>
              </a:solidFill>
            </a:endParaRPr>
          </a:p>
          <a:p>
            <a:endParaRPr lang="en-CA" dirty="0"/>
          </a:p>
        </p:txBody>
      </p:sp>
      <p:sp>
        <p:nvSpPr>
          <p:cNvPr id="3" name="Content Placeholder 2"/>
          <p:cNvSpPr>
            <a:spLocks noGrp="1"/>
          </p:cNvSpPr>
          <p:nvPr>
            <p:ph sz="quarter" idx="11"/>
          </p:nvPr>
        </p:nvSpPr>
        <p:spPr/>
        <p:txBody>
          <a:bodyPr/>
          <a:lstStyle/>
          <a:p>
            <a:r>
              <a:rPr lang="en-CA" dirty="0" smtClean="0">
                <a:solidFill>
                  <a:srgbClr val="00002C"/>
                </a:solidFill>
              </a:rPr>
              <a:t>Affordance analysis based on agent interaction</a:t>
            </a:r>
            <a:endParaRPr lang="en-CA" dirty="0">
              <a:solidFill>
                <a:srgbClr val="00002C"/>
              </a:solidFill>
            </a:endParaRPr>
          </a:p>
          <a:p>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11</a:t>
            </a:fld>
            <a:endParaRPr lang="en-US"/>
          </a:p>
        </p:txBody>
      </p:sp>
      <p:pic>
        <p:nvPicPr>
          <p:cNvPr id="8196" name="Picture 4" descr="C:\Users\Oliver\Shared\Functionality\Presentation\scene_grok.png"/>
          <p:cNvPicPr>
            <a:picLocks noChangeAspect="1" noChangeArrowheads="1"/>
          </p:cNvPicPr>
          <p:nvPr/>
        </p:nvPicPr>
        <p:blipFill rotWithShape="1">
          <a:blip r:embed="rId4">
            <a:extLst>
              <a:ext uri="{28A0092B-C50C-407E-A947-70E740481C1C}">
                <a14:useLocalDpi xmlns:a14="http://schemas.microsoft.com/office/drawing/2010/main" val="0"/>
              </a:ext>
            </a:extLst>
          </a:blip>
          <a:srcRect l="54499"/>
          <a:stretch/>
        </p:blipFill>
        <p:spPr bwMode="auto">
          <a:xfrm>
            <a:off x="7484460" y="2168917"/>
            <a:ext cx="3581400" cy="3624234"/>
          </a:xfrm>
          <a:prstGeom prst="rect">
            <a:avLst/>
          </a:prstGeom>
          <a:noFill/>
          <a:extLst>
            <a:ext uri="{909E8E84-426E-40dd-AFC4-6F175D3DCCD1}">
              <a14:hiddenFill xmlns="" xmlns:a14="http://schemas.microsoft.com/office/drawing/2010/main">
                <a:solidFill>
                  <a:srgbClr val="FFFFFF"/>
                </a:solidFill>
              </a14:hiddenFill>
            </a:ext>
          </a:extLst>
        </p:spPr>
      </p:pic>
      <p:pic>
        <p:nvPicPr>
          <p:cNvPr id="8198" name="Picture 6" descr="C:\Users\Oliver\Shared\Functionality\Presentation\what_makes_a_chair2.png"/>
          <p:cNvPicPr>
            <a:picLocks noChangeAspect="1" noChangeArrowheads="1"/>
          </p:cNvPicPr>
          <p:nvPr/>
        </p:nvPicPr>
        <p:blipFill rotWithShape="1">
          <a:blip r:embed="rId5">
            <a:extLst>
              <a:ext uri="{28A0092B-C50C-407E-A947-70E740481C1C}">
                <a14:useLocalDpi xmlns:a14="http://schemas.microsoft.com/office/drawing/2010/main" val="0"/>
              </a:ext>
            </a:extLst>
          </a:blip>
          <a:srcRect r="51056"/>
          <a:stretch/>
        </p:blipFill>
        <p:spPr bwMode="auto">
          <a:xfrm>
            <a:off x="990600" y="1500886"/>
            <a:ext cx="2622872" cy="4289217"/>
          </a:xfrm>
          <a:prstGeom prst="rect">
            <a:avLst/>
          </a:prstGeom>
          <a:noFill/>
          <a:extLst>
            <a:ext uri="{909E8E84-426E-40dd-AFC4-6F175D3DCCD1}">
              <a14:hiddenFill xmlns="" xmlns:a14="http://schemas.microsoft.com/office/drawing/2010/main">
                <a:solidFill>
                  <a:srgbClr val="FFFFFF"/>
                </a:solidFill>
              </a14:hiddenFill>
            </a:ext>
          </a:extLst>
        </p:spPr>
      </p:pic>
      <p:pic>
        <p:nvPicPr>
          <p:cNvPr id="8199" name="Picture 7" descr="C:\Users\Oliver\Shared\Functionality\Presentation\shape2pose3.png"/>
          <p:cNvPicPr>
            <a:picLocks noChangeAspect="1" noChangeArrowheads="1"/>
          </p:cNvPicPr>
          <p:nvPr/>
        </p:nvPicPr>
        <p:blipFill rotWithShape="1">
          <a:blip r:embed="rId6">
            <a:extLst>
              <a:ext uri="{28A0092B-C50C-407E-A947-70E740481C1C}">
                <a14:useLocalDpi xmlns:a14="http://schemas.microsoft.com/office/drawing/2010/main" val="0"/>
              </a:ext>
            </a:extLst>
          </a:blip>
          <a:srcRect r="42935"/>
          <a:stretch/>
        </p:blipFill>
        <p:spPr bwMode="auto">
          <a:xfrm>
            <a:off x="3962400" y="2236446"/>
            <a:ext cx="2952688" cy="3624234"/>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8332433" y="6014063"/>
            <a:ext cx="1885453" cy="338554"/>
          </a:xfrm>
          <a:prstGeom prst="rect">
            <a:avLst/>
          </a:prstGeom>
          <a:noFill/>
        </p:spPr>
        <p:txBody>
          <a:bodyPr wrap="none" rtlCol="0">
            <a:spAutoFit/>
          </a:bodyPr>
          <a:lstStyle/>
          <a:p>
            <a:r>
              <a:rPr lang="en-CA" sz="1600" dirty="0">
                <a:solidFill>
                  <a:srgbClr val="00002C"/>
                </a:solidFill>
              </a:rPr>
              <a:t>Savva et al. [2014]</a:t>
            </a:r>
          </a:p>
        </p:txBody>
      </p:sp>
      <p:sp>
        <p:nvSpPr>
          <p:cNvPr id="12" name="TextBox 11"/>
          <p:cNvSpPr txBox="1"/>
          <p:nvPr/>
        </p:nvSpPr>
        <p:spPr>
          <a:xfrm>
            <a:off x="4604220" y="6014063"/>
            <a:ext cx="1669047" cy="338554"/>
          </a:xfrm>
          <a:prstGeom prst="rect">
            <a:avLst/>
          </a:prstGeom>
          <a:noFill/>
        </p:spPr>
        <p:txBody>
          <a:bodyPr wrap="none" rtlCol="0">
            <a:spAutoFit/>
          </a:bodyPr>
          <a:lstStyle/>
          <a:p>
            <a:r>
              <a:rPr lang="en-CA" sz="1600" dirty="0">
                <a:solidFill>
                  <a:srgbClr val="00002C"/>
                </a:solidFill>
              </a:rPr>
              <a:t>Kim et al. [2014]</a:t>
            </a:r>
          </a:p>
        </p:txBody>
      </p:sp>
      <p:sp>
        <p:nvSpPr>
          <p:cNvPr id="13" name="TextBox 12"/>
          <p:cNvSpPr txBox="1"/>
          <p:nvPr/>
        </p:nvSpPr>
        <p:spPr>
          <a:xfrm>
            <a:off x="1293606" y="6014063"/>
            <a:ext cx="2054537" cy="338554"/>
          </a:xfrm>
          <a:prstGeom prst="rect">
            <a:avLst/>
          </a:prstGeom>
          <a:noFill/>
        </p:spPr>
        <p:txBody>
          <a:bodyPr wrap="none" rtlCol="0">
            <a:spAutoFit/>
          </a:bodyPr>
          <a:lstStyle/>
          <a:p>
            <a:r>
              <a:rPr lang="en-CA" sz="1600" dirty="0" err="1">
                <a:solidFill>
                  <a:srgbClr val="00002C"/>
                </a:solidFill>
              </a:rPr>
              <a:t>Grabner</a:t>
            </a:r>
            <a:r>
              <a:rPr lang="en-CA" sz="1600" dirty="0">
                <a:solidFill>
                  <a:srgbClr val="00002C"/>
                </a:solidFill>
              </a:rPr>
              <a:t> et al. [2011]</a:t>
            </a:r>
          </a:p>
        </p:txBody>
      </p:sp>
    </p:spTree>
    <p:custDataLst>
      <p:tags r:id="rId1"/>
    </p:custDataLst>
    <p:extLst>
      <p:ext uri="{BB962C8B-B14F-4D97-AF65-F5344CB8AC3E}">
        <p14:creationId xmlns:p14="http://schemas.microsoft.com/office/powerpoint/2010/main" val="1439436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500"/>
                                        <p:tgtEl>
                                          <p:spTgt spid="81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99"/>
                                        </p:tgtEl>
                                        <p:attrNameLst>
                                          <p:attrName>style.visibility</p:attrName>
                                        </p:attrNameLst>
                                      </p:cBhvr>
                                      <p:to>
                                        <p:strVal val="visible"/>
                                      </p:to>
                                    </p:set>
                                    <p:animEffect transition="in" filter="fade">
                                      <p:cBhvr>
                                        <p:cTn id="15" dur="500"/>
                                        <p:tgtEl>
                                          <p:spTgt spid="819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96"/>
                                        </p:tgtEl>
                                        <p:attrNameLst>
                                          <p:attrName>style.visibility</p:attrName>
                                        </p:attrNameLst>
                                      </p:cBhvr>
                                      <p:to>
                                        <p:strVal val="visible"/>
                                      </p:to>
                                    </p:set>
                                    <p:animEffect transition="in" filter="fade">
                                      <p:cBhvr>
                                        <p:cTn id="23" dur="500"/>
                                        <p:tgtEl>
                                          <p:spTgt spid="819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CA" dirty="0">
                <a:solidFill>
                  <a:srgbClr val="00002C"/>
                </a:solidFill>
              </a:rPr>
              <a:t>Our </a:t>
            </a:r>
            <a:r>
              <a:rPr lang="en-CA" dirty="0" smtClean="0">
                <a:solidFill>
                  <a:srgbClr val="00002C"/>
                </a:solidFill>
              </a:rPr>
              <a:t>contribution</a:t>
            </a:r>
            <a:endParaRPr lang="en-CA" dirty="0"/>
          </a:p>
        </p:txBody>
      </p:sp>
      <p:sp>
        <p:nvSpPr>
          <p:cNvPr id="7" name="Content Placeholder 6"/>
          <p:cNvSpPr>
            <a:spLocks noGrp="1"/>
          </p:cNvSpPr>
          <p:nvPr>
            <p:ph sz="quarter" idx="11"/>
          </p:nvPr>
        </p:nvSpPr>
        <p:spPr>
          <a:xfrm>
            <a:off x="711189" y="1371600"/>
            <a:ext cx="10972800" cy="4876800"/>
          </a:xfrm>
        </p:spPr>
        <p:txBody>
          <a:bodyPr/>
          <a:lstStyle/>
          <a:p>
            <a:pPr>
              <a:spcAft>
                <a:spcPts val="1600"/>
              </a:spcAft>
            </a:pPr>
            <a:r>
              <a:rPr lang="en-CA" dirty="0"/>
              <a:t>Contextual descriptor of an </a:t>
            </a:r>
            <a:r>
              <a:rPr lang="en-CA" dirty="0" smtClean="0"/>
              <a:t>object based on interactions</a:t>
            </a:r>
          </a:p>
          <a:p>
            <a:pPr lvl="1">
              <a:spcAft>
                <a:spcPts val="1600"/>
              </a:spcAft>
            </a:pPr>
            <a:r>
              <a:rPr lang="en-CA" dirty="0" smtClean="0"/>
              <a:t>Not category-specific</a:t>
            </a:r>
            <a:endParaRPr lang="en-CA" b="1" dirty="0"/>
          </a:p>
          <a:p>
            <a:pPr lvl="1">
              <a:spcAft>
                <a:spcPts val="1600"/>
              </a:spcAft>
            </a:pPr>
            <a:r>
              <a:rPr lang="en-CA" dirty="0"/>
              <a:t>Not dependent on </a:t>
            </a:r>
            <a:r>
              <a:rPr lang="en-CA" dirty="0" smtClean="0"/>
              <a:t>specific agents</a:t>
            </a:r>
          </a:p>
          <a:p>
            <a:pPr lvl="1">
              <a:spcAft>
                <a:spcPts val="1600"/>
              </a:spcAft>
            </a:pPr>
            <a:r>
              <a:rPr lang="en-CA" dirty="0" smtClean="0"/>
              <a:t>Capture multiple interactions</a:t>
            </a:r>
          </a:p>
          <a:p>
            <a:pPr lvl="1">
              <a:spcAft>
                <a:spcPts val="1600"/>
              </a:spcAft>
            </a:pPr>
            <a:r>
              <a:rPr lang="en-US" altLang="zh-CN" dirty="0" smtClean="0"/>
              <a:t>No need for semantic labels</a:t>
            </a:r>
            <a:endParaRPr lang="en-CA" dirty="0"/>
          </a:p>
          <a:p>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12</a:t>
            </a:fld>
            <a:endParaRPr lang="en-US"/>
          </a:p>
        </p:txBody>
      </p:sp>
    </p:spTree>
    <p:custDataLst>
      <p:tags r:id="rId1"/>
    </p:custDataLst>
    <p:extLst>
      <p:ext uri="{BB962C8B-B14F-4D97-AF65-F5344CB8AC3E}">
        <p14:creationId xmlns:p14="http://schemas.microsoft.com/office/powerpoint/2010/main" val="375409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121568"/>
            <a:ext cx="10210800" cy="5743576"/>
          </a:xfrm>
          <a:prstGeom prst="rect">
            <a:avLst/>
          </a:prstGeom>
        </p:spPr>
      </p:pic>
      <p:sp>
        <p:nvSpPr>
          <p:cNvPr id="3" name="Text Placeholder 2"/>
          <p:cNvSpPr>
            <a:spLocks noGrp="1"/>
          </p:cNvSpPr>
          <p:nvPr>
            <p:ph type="body" sz="quarter" idx="10"/>
          </p:nvPr>
        </p:nvSpPr>
        <p:spPr/>
        <p:txBody>
          <a:bodyPr/>
          <a:lstStyle/>
          <a:p>
            <a:r>
              <a:rPr lang="en-US" dirty="0">
                <a:solidFill>
                  <a:srgbClr val="00002C"/>
                </a:solidFill>
              </a:rPr>
              <a:t>3D </a:t>
            </a:r>
            <a:r>
              <a:rPr lang="en-US" dirty="0" smtClean="0">
                <a:solidFill>
                  <a:srgbClr val="00002C"/>
                </a:solidFill>
              </a:rPr>
              <a:t>shape</a:t>
            </a:r>
            <a:endParaRPr lang="en-CA" dirty="0"/>
          </a:p>
        </p:txBody>
      </p:sp>
      <p:sp>
        <p:nvSpPr>
          <p:cNvPr id="6" name="Slide Number Placeholder 5"/>
          <p:cNvSpPr>
            <a:spLocks noGrp="1"/>
          </p:cNvSpPr>
          <p:nvPr>
            <p:ph type="sldNum" sz="quarter" idx="4"/>
          </p:nvPr>
        </p:nvSpPr>
        <p:spPr/>
        <p:txBody>
          <a:bodyPr/>
          <a:lstStyle/>
          <a:p>
            <a:fld id="{54FD0A11-67B6-4E78-93E2-82CA3CC7F45E}" type="slidenum">
              <a:rPr lang="en-CA" smtClean="0"/>
              <a:pPr/>
              <a:t>13</a:t>
            </a:fld>
            <a:endParaRPr lang="en-CA" dirty="0"/>
          </a:p>
        </p:txBody>
      </p:sp>
    </p:spTree>
    <p:extLst>
      <p:ext uri="{BB962C8B-B14F-4D97-AF65-F5344CB8AC3E}">
        <p14:creationId xmlns:p14="http://schemas.microsoft.com/office/powerpoint/2010/main" val="1357880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solidFill>
                  <a:srgbClr val="00002C"/>
                </a:solidFill>
              </a:rPr>
              <a:t>Surrounding scene </a:t>
            </a:r>
            <a:endParaRPr lang="en-CA" dirty="0"/>
          </a:p>
        </p:txBody>
      </p:sp>
      <p:sp>
        <p:nvSpPr>
          <p:cNvPr id="2" name="Slide Number Placeholder 1"/>
          <p:cNvSpPr>
            <a:spLocks noGrp="1"/>
          </p:cNvSpPr>
          <p:nvPr>
            <p:ph type="sldNum" sz="quarter" idx="4"/>
          </p:nvPr>
        </p:nvSpPr>
        <p:spPr/>
        <p:txBody>
          <a:bodyPr/>
          <a:lstStyle/>
          <a:p>
            <a:fld id="{54FD0A11-67B6-4E78-93E2-82CA3CC7F45E}" type="slidenum">
              <a:rPr lang="en-CA" smtClean="0"/>
              <a:pPr/>
              <a:t>14</a:t>
            </a:fld>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121568"/>
            <a:ext cx="10210800" cy="5743575"/>
          </a:xfrm>
          <a:prstGeom prst="rect">
            <a:avLst/>
          </a:prstGeom>
        </p:spPr>
      </p:pic>
      <p:cxnSp>
        <p:nvCxnSpPr>
          <p:cNvPr id="7" name="Straight Arrow Connector 6"/>
          <p:cNvCxnSpPr/>
          <p:nvPr/>
        </p:nvCxnSpPr>
        <p:spPr>
          <a:xfrm flipH="1" flipV="1">
            <a:off x="8229600" y="4267201"/>
            <a:ext cx="762000" cy="380999"/>
          </a:xfrm>
          <a:prstGeom prst="straightConnector1">
            <a:avLst/>
          </a:prstGeom>
          <a:ln w="25400">
            <a:solidFill>
              <a:srgbClr val="00002C"/>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763000" y="4648200"/>
            <a:ext cx="2578951" cy="523220"/>
          </a:xfrm>
          <a:prstGeom prst="rect">
            <a:avLst/>
          </a:prstGeom>
          <a:noFill/>
        </p:spPr>
        <p:txBody>
          <a:bodyPr wrap="none" rtlCol="0">
            <a:spAutoFit/>
          </a:bodyPr>
          <a:lstStyle/>
          <a:p>
            <a:r>
              <a:rPr lang="en-CA" sz="2800" b="1" dirty="0" smtClean="0">
                <a:latin typeface="+mj-lt"/>
              </a:rPr>
              <a:t>Central object</a:t>
            </a:r>
            <a:endParaRPr lang="en-US" sz="2800" b="1" dirty="0">
              <a:solidFill>
                <a:srgbClr val="00002C"/>
              </a:solidFill>
              <a:latin typeface="+mj-lt"/>
            </a:endParaRPr>
          </a:p>
        </p:txBody>
      </p:sp>
    </p:spTree>
    <p:extLst>
      <p:ext uri="{BB962C8B-B14F-4D97-AF65-F5344CB8AC3E}">
        <p14:creationId xmlns:p14="http://schemas.microsoft.com/office/powerpoint/2010/main" val="771476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par>
                          <p:cTn id="8" fill="hold">
                            <p:stCondLst>
                              <p:cond delay="7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121568"/>
            <a:ext cx="10210800" cy="5743575"/>
          </a:xfrm>
          <a:prstGeom prst="rect">
            <a:avLst/>
          </a:prstGeom>
        </p:spPr>
      </p:pic>
      <p:sp>
        <p:nvSpPr>
          <p:cNvPr id="7" name="Rounded Rectangular Callout 6"/>
          <p:cNvSpPr/>
          <p:nvPr/>
        </p:nvSpPr>
        <p:spPr>
          <a:xfrm>
            <a:off x="9082295" y="1253367"/>
            <a:ext cx="2286000" cy="1371600"/>
          </a:xfrm>
          <a:prstGeom prst="wedgeRoundRectCallout">
            <a:avLst>
              <a:gd name="adj1" fmla="val -65567"/>
              <a:gd name="adj2" fmla="val 66817"/>
              <a:gd name="adj3" fmla="val 16667"/>
            </a:avLst>
          </a:prstGeom>
          <a:solidFill>
            <a:schemeClr val="bg1">
              <a:alpha val="80000"/>
            </a:schemeClr>
          </a:solidFill>
          <a:ln>
            <a:solidFill>
              <a:srgbClr val="BBB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21967" b="24743"/>
          <a:stretch/>
        </p:blipFill>
        <p:spPr>
          <a:xfrm>
            <a:off x="9220200" y="1371600"/>
            <a:ext cx="2071895" cy="1105902"/>
          </a:xfrm>
          <a:prstGeom prst="rect">
            <a:avLst/>
          </a:prstGeom>
        </p:spPr>
      </p:pic>
      <p:sp>
        <p:nvSpPr>
          <p:cNvPr id="3" name="Text Placeholder 2"/>
          <p:cNvSpPr>
            <a:spLocks noGrp="1"/>
          </p:cNvSpPr>
          <p:nvPr>
            <p:ph type="body" sz="quarter" idx="10"/>
          </p:nvPr>
        </p:nvSpPr>
        <p:spPr/>
        <p:txBody>
          <a:bodyPr/>
          <a:lstStyle/>
          <a:p>
            <a:r>
              <a:rPr lang="en-US" dirty="0" smtClean="0">
                <a:solidFill>
                  <a:srgbClr val="00002C"/>
                </a:solidFill>
              </a:rPr>
              <a:t>Interacting objects</a:t>
            </a:r>
            <a:endParaRPr lang="en-CA" dirty="0"/>
          </a:p>
        </p:txBody>
      </p:sp>
      <p:sp>
        <p:nvSpPr>
          <p:cNvPr id="4" name="Slide Number Placeholder 3"/>
          <p:cNvSpPr>
            <a:spLocks noGrp="1"/>
          </p:cNvSpPr>
          <p:nvPr>
            <p:ph type="sldNum" sz="quarter" idx="4"/>
          </p:nvPr>
        </p:nvSpPr>
        <p:spPr/>
        <p:txBody>
          <a:bodyPr/>
          <a:lstStyle/>
          <a:p>
            <a:fld id="{54FD0A11-67B6-4E78-93E2-82CA3CC7F45E}" type="slidenum">
              <a:rPr lang="en-CA" smtClean="0"/>
              <a:pPr/>
              <a:t>15</a:t>
            </a:fld>
            <a:endParaRPr lang="en-CA" dirty="0"/>
          </a:p>
        </p:txBody>
      </p:sp>
    </p:spTree>
    <p:extLst>
      <p:ext uri="{BB962C8B-B14F-4D97-AF65-F5344CB8AC3E}">
        <p14:creationId xmlns:p14="http://schemas.microsoft.com/office/powerpoint/2010/main" val="2590069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00002C"/>
                </a:solidFill>
              </a:rPr>
              <a:t>Interacting </a:t>
            </a:r>
            <a:r>
              <a:rPr lang="en-US" dirty="0" smtClean="0">
                <a:solidFill>
                  <a:srgbClr val="00002C"/>
                </a:solidFill>
              </a:rPr>
              <a:t>objects</a:t>
            </a:r>
            <a:endParaRPr lang="en-CA" dirty="0"/>
          </a:p>
        </p:txBody>
      </p:sp>
      <p:sp>
        <p:nvSpPr>
          <p:cNvPr id="5" name="Slide Number Placeholder 4"/>
          <p:cNvSpPr>
            <a:spLocks noGrp="1"/>
          </p:cNvSpPr>
          <p:nvPr>
            <p:ph type="sldNum" sz="quarter" idx="4"/>
          </p:nvPr>
        </p:nvSpPr>
        <p:spPr/>
        <p:txBody>
          <a:bodyPr/>
          <a:lstStyle/>
          <a:p>
            <a:fld id="{54FD0A11-67B6-4E78-93E2-82CA3CC7F45E}" type="slidenum">
              <a:rPr lang="en-CA" smtClean="0"/>
              <a:pPr/>
              <a:t>16</a:t>
            </a:fld>
            <a:endParaRPr lang="en-CA"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121568"/>
            <a:ext cx="10210800" cy="5743575"/>
          </a:xfrm>
          <a:prstGeom prst="rect">
            <a:avLst/>
          </a:prstGeom>
        </p:spPr>
      </p:pic>
    </p:spTree>
    <p:extLst>
      <p:ext uri="{BB962C8B-B14F-4D97-AF65-F5344CB8AC3E}">
        <p14:creationId xmlns:p14="http://schemas.microsoft.com/office/powerpoint/2010/main" val="3708642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rgbClr val="00002C"/>
                </a:solidFill>
              </a:rPr>
              <a:t>Interaction</a:t>
            </a:r>
            <a:endParaRPr lang="en-CA" dirty="0"/>
          </a:p>
        </p:txBody>
      </p:sp>
      <p:sp>
        <p:nvSpPr>
          <p:cNvPr id="5" name="Slide Number Placeholder 4"/>
          <p:cNvSpPr>
            <a:spLocks noGrp="1"/>
          </p:cNvSpPr>
          <p:nvPr>
            <p:ph type="sldNum" sz="quarter" idx="4"/>
          </p:nvPr>
        </p:nvSpPr>
        <p:spPr/>
        <p:txBody>
          <a:bodyPr/>
          <a:lstStyle/>
          <a:p>
            <a:fld id="{54FD0A11-67B6-4E78-93E2-82CA3CC7F45E}" type="slidenum">
              <a:rPr lang="en-CA" smtClean="0"/>
              <a:pPr/>
              <a:t>17</a:t>
            </a:fld>
            <a:endParaRPr lang="en-CA"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121568"/>
            <a:ext cx="10210800" cy="5743575"/>
          </a:xfrm>
          <a:prstGeom prst="rect">
            <a:avLst/>
          </a:prstGeom>
        </p:spPr>
      </p:pic>
    </p:spTree>
    <p:extLst>
      <p:ext uri="{BB962C8B-B14F-4D97-AF65-F5344CB8AC3E}">
        <p14:creationId xmlns:p14="http://schemas.microsoft.com/office/powerpoint/2010/main" val="338587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625" t="14445" r="23125" b="25556"/>
          <a:stretch/>
        </p:blipFill>
        <p:spPr>
          <a:xfrm>
            <a:off x="4953000" y="1904555"/>
            <a:ext cx="4419600" cy="4114800"/>
          </a:xfrm>
          <a:prstGeom prst="rect">
            <a:avLst/>
          </a:prstGeom>
        </p:spPr>
      </p:pic>
      <p:cxnSp>
        <p:nvCxnSpPr>
          <p:cNvPr id="10" name="Straight Arrow Connector 9"/>
          <p:cNvCxnSpPr/>
          <p:nvPr/>
        </p:nvCxnSpPr>
        <p:spPr>
          <a:xfrm flipH="1">
            <a:off x="8634845" y="2021464"/>
            <a:ext cx="509155" cy="378393"/>
          </a:xfrm>
          <a:prstGeom prst="straightConnector1">
            <a:avLst/>
          </a:prstGeom>
          <a:ln w="25400">
            <a:solidFill>
              <a:srgbClr val="00002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86600" y="1219200"/>
            <a:ext cx="4724400" cy="523220"/>
          </a:xfrm>
          <a:prstGeom prst="rect">
            <a:avLst/>
          </a:prstGeom>
          <a:noFill/>
        </p:spPr>
        <p:txBody>
          <a:bodyPr wrap="square" rtlCol="0">
            <a:spAutoFit/>
          </a:bodyPr>
          <a:lstStyle/>
          <a:p>
            <a:r>
              <a:rPr lang="en-CA" sz="2800" b="1" dirty="0" smtClean="0">
                <a:latin typeface="+mj-lt"/>
              </a:rPr>
              <a:t>I</a:t>
            </a:r>
            <a:r>
              <a:rPr lang="en-CA" sz="2800" dirty="0" smtClean="0">
                <a:latin typeface="+mj-lt"/>
              </a:rPr>
              <a:t>nteraction </a:t>
            </a:r>
            <a:r>
              <a:rPr lang="en-CA" sz="2800" b="1" dirty="0" smtClean="0">
                <a:latin typeface="+mj-lt"/>
              </a:rPr>
              <a:t>B</a:t>
            </a:r>
            <a:r>
              <a:rPr lang="en-CA" sz="2800" dirty="0" smtClean="0">
                <a:latin typeface="+mj-lt"/>
              </a:rPr>
              <a:t>isector </a:t>
            </a:r>
            <a:r>
              <a:rPr lang="en-CA" sz="2800" b="1" dirty="0" smtClean="0">
                <a:latin typeface="+mj-lt"/>
              </a:rPr>
              <a:t>S</a:t>
            </a:r>
            <a:r>
              <a:rPr lang="en-CA" sz="2800" dirty="0" smtClean="0">
                <a:latin typeface="+mj-lt"/>
              </a:rPr>
              <a:t>urface</a:t>
            </a:r>
            <a:endParaRPr lang="en-US" sz="2800" b="1" dirty="0">
              <a:solidFill>
                <a:srgbClr val="00002C"/>
              </a:solidFill>
              <a:latin typeface="+mj-lt"/>
            </a:endParaRPr>
          </a:p>
        </p:txBody>
      </p:sp>
      <p:sp>
        <p:nvSpPr>
          <p:cNvPr id="12" name="Rounded Rectangular Callout 11"/>
          <p:cNvSpPr/>
          <p:nvPr/>
        </p:nvSpPr>
        <p:spPr>
          <a:xfrm>
            <a:off x="990600" y="3124200"/>
            <a:ext cx="3026004" cy="2187019"/>
          </a:xfrm>
          <a:prstGeom prst="wedgeRoundRectCallout">
            <a:avLst>
              <a:gd name="adj1" fmla="val 149574"/>
              <a:gd name="adj2" fmla="val -26151"/>
              <a:gd name="adj3" fmla="val 16667"/>
            </a:avLst>
          </a:prstGeom>
          <a:solidFill>
            <a:schemeClr val="lt1">
              <a:alpha val="39000"/>
            </a:schemeClr>
          </a:solidFill>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625" y="3256590"/>
            <a:ext cx="2665931" cy="1949328"/>
          </a:xfrm>
          <a:prstGeom prst="rect">
            <a:avLst/>
          </a:prstGeom>
        </p:spPr>
      </p:pic>
      <p:sp>
        <p:nvSpPr>
          <p:cNvPr id="14" name="TextBox 13"/>
          <p:cNvSpPr txBox="1"/>
          <p:nvPr/>
        </p:nvSpPr>
        <p:spPr>
          <a:xfrm>
            <a:off x="990600" y="5443609"/>
            <a:ext cx="3182281" cy="523220"/>
          </a:xfrm>
          <a:prstGeom prst="rect">
            <a:avLst/>
          </a:prstGeom>
          <a:noFill/>
        </p:spPr>
        <p:txBody>
          <a:bodyPr wrap="none" rtlCol="0">
            <a:spAutoFit/>
          </a:bodyPr>
          <a:lstStyle/>
          <a:p>
            <a:r>
              <a:rPr lang="en-US" sz="2800" b="1" dirty="0" smtClean="0">
                <a:solidFill>
                  <a:srgbClr val="00002C"/>
                </a:solidFill>
                <a:latin typeface="+mn-lt"/>
              </a:rPr>
              <a:t>I</a:t>
            </a:r>
            <a:r>
              <a:rPr lang="en-US" sz="2800" dirty="0" smtClean="0">
                <a:solidFill>
                  <a:srgbClr val="00002C"/>
                </a:solidFill>
                <a:latin typeface="+mn-lt"/>
              </a:rPr>
              <a:t>nteraction</a:t>
            </a:r>
            <a:r>
              <a:rPr lang="en-US" sz="2800" b="1" dirty="0" smtClean="0">
                <a:solidFill>
                  <a:srgbClr val="00002C"/>
                </a:solidFill>
                <a:latin typeface="+mn-lt"/>
              </a:rPr>
              <a:t> R</a:t>
            </a:r>
            <a:r>
              <a:rPr lang="en-US" sz="2800" dirty="0" smtClean="0">
                <a:solidFill>
                  <a:srgbClr val="00002C"/>
                </a:solidFill>
                <a:latin typeface="+mn-lt"/>
              </a:rPr>
              <a:t>egion</a:t>
            </a:r>
            <a:endParaRPr lang="en-US" sz="2800" dirty="0">
              <a:solidFill>
                <a:srgbClr val="00002C"/>
              </a:solidFill>
              <a:latin typeface="+mn-lt"/>
            </a:endParaRPr>
          </a:p>
        </p:txBody>
      </p:sp>
      <p:sp>
        <p:nvSpPr>
          <p:cNvPr id="15" name="矩形 11"/>
          <p:cNvSpPr/>
          <p:nvPr/>
        </p:nvSpPr>
        <p:spPr>
          <a:xfrm>
            <a:off x="10134600" y="1756707"/>
            <a:ext cx="1555234" cy="338554"/>
          </a:xfrm>
          <a:prstGeom prst="rect">
            <a:avLst/>
          </a:prstGeom>
        </p:spPr>
        <p:txBody>
          <a:bodyPr wrap="none">
            <a:spAutoFit/>
          </a:bodyPr>
          <a:lstStyle/>
          <a:p>
            <a:r>
              <a:rPr lang="en-CA" sz="1600" dirty="0">
                <a:solidFill>
                  <a:schemeClr val="tx1"/>
                </a:solidFill>
                <a:latin typeface="+mn-lt"/>
              </a:rPr>
              <a:t>[Zhao et al. 14]</a:t>
            </a:r>
          </a:p>
        </p:txBody>
      </p:sp>
      <p:sp>
        <p:nvSpPr>
          <p:cNvPr id="2" name="Text Placeholder 1"/>
          <p:cNvSpPr>
            <a:spLocks noGrp="1"/>
          </p:cNvSpPr>
          <p:nvPr>
            <p:ph type="body" sz="quarter" idx="10"/>
          </p:nvPr>
        </p:nvSpPr>
        <p:spPr/>
        <p:txBody>
          <a:bodyPr/>
          <a:lstStyle/>
          <a:p>
            <a:r>
              <a:rPr lang="en-US" dirty="0">
                <a:solidFill>
                  <a:srgbClr val="00002C"/>
                </a:solidFill>
              </a:rPr>
              <a:t>Geometric representation</a:t>
            </a:r>
            <a:endParaRPr lang="en-CA" dirty="0"/>
          </a:p>
        </p:txBody>
      </p:sp>
      <p:sp>
        <p:nvSpPr>
          <p:cNvPr id="3" name="Slide Number Placeholder 2"/>
          <p:cNvSpPr>
            <a:spLocks noGrp="1"/>
          </p:cNvSpPr>
          <p:nvPr>
            <p:ph type="sldNum" sz="quarter" idx="4"/>
          </p:nvPr>
        </p:nvSpPr>
        <p:spPr/>
        <p:txBody>
          <a:bodyPr/>
          <a:lstStyle/>
          <a:p>
            <a:fld id="{54FD0A11-67B6-4E78-93E2-82CA3CC7F45E}" type="slidenum">
              <a:rPr lang="en-CA" smtClean="0"/>
              <a:pPr/>
              <a:t>18</a:t>
            </a:fld>
            <a:endParaRPr lang="en-CA" dirty="0"/>
          </a:p>
        </p:txBody>
      </p:sp>
      <p:sp>
        <p:nvSpPr>
          <p:cNvPr id="16" name="Rounded Rectangle 15"/>
          <p:cNvSpPr/>
          <p:nvPr/>
        </p:nvSpPr>
        <p:spPr>
          <a:xfrm>
            <a:off x="7086600" y="1219200"/>
            <a:ext cx="4572000" cy="533400"/>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EC72CC"/>
              </a:solidFill>
            </a:endParaRPr>
          </a:p>
        </p:txBody>
      </p:sp>
      <p:sp>
        <p:nvSpPr>
          <p:cNvPr id="17" name="Rounded Rectangle 16"/>
          <p:cNvSpPr/>
          <p:nvPr/>
        </p:nvSpPr>
        <p:spPr>
          <a:xfrm>
            <a:off x="990600" y="5443610"/>
            <a:ext cx="3048000" cy="523220"/>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EC72CC"/>
              </a:solidFill>
            </a:endParaRPr>
          </a:p>
        </p:txBody>
      </p:sp>
    </p:spTree>
    <p:extLst>
      <p:ext uri="{BB962C8B-B14F-4D97-AF65-F5344CB8AC3E}">
        <p14:creationId xmlns:p14="http://schemas.microsoft.com/office/powerpoint/2010/main" val="1107999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700"/>
                                        <p:tgtEl>
                                          <p:spTgt spid="15"/>
                                        </p:tgtEl>
                                      </p:cBhvr>
                                    </p:animEffect>
                                  </p:childTnLst>
                                </p:cTn>
                              </p:par>
                            </p:childTnLst>
                          </p:cTn>
                        </p:par>
                        <p:par>
                          <p:cTn id="11" fill="hold">
                            <p:stCondLst>
                              <p:cond delay="700"/>
                            </p:stCondLst>
                            <p:childTnLst>
                              <p:par>
                                <p:cTn id="12" presetID="2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700"/>
                                        <p:tgtEl>
                                          <p:spTgt spid="14"/>
                                        </p:tgtEl>
                                      </p:cBhvr>
                                    </p:animEffect>
                                  </p:childTnLst>
                                </p:cTn>
                              </p:par>
                            </p:childTnLst>
                          </p:cTn>
                        </p:par>
                        <p:par>
                          <p:cTn id="20" fill="hold">
                            <p:stCondLst>
                              <p:cond delay="7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600"/>
                                        <p:tgtEl>
                                          <p:spTgt spid="13"/>
                                        </p:tgtEl>
                                      </p:cBhvr>
                                    </p:animEffect>
                                  </p:childTnLst>
                                </p:cTn>
                              </p:par>
                            </p:childTnLst>
                          </p:cTn>
                        </p:par>
                        <p:par>
                          <p:cTn id="24" fill="hold">
                            <p:stCondLst>
                              <p:cond delay="13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7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26" presetClass="emph" presetSubtype="0" fill="hold" grpId="1" nodeType="withEffect">
                                  <p:stCondLst>
                                    <p:cond delay="0"/>
                                  </p:stCondLst>
                                  <p:childTnLst>
                                    <p:animEffect transition="out" filter="fade">
                                      <p:cBhvr>
                                        <p:cTn id="33" dur="500" tmFilter="0, 0; .2, .5; .8, .5; 1, 0"/>
                                        <p:tgtEl>
                                          <p:spTgt spid="16"/>
                                        </p:tgtEl>
                                      </p:cBhvr>
                                    </p:animEffect>
                                    <p:animScale>
                                      <p:cBhvr>
                                        <p:cTn id="34" dur="250" autoRev="1" fill="hold"/>
                                        <p:tgtEl>
                                          <p:spTgt spid="16"/>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26" presetClass="emph" presetSubtype="0" fill="hold" grpId="1" nodeType="withEffect">
                                  <p:stCondLst>
                                    <p:cond delay="0"/>
                                  </p:stCondLst>
                                  <p:childTnLst>
                                    <p:animEffect transition="out" filter="fade">
                                      <p:cBhvr>
                                        <p:cTn id="40" dur="500" tmFilter="0, 0; .2, .5; .8, .5; 1, 0"/>
                                        <p:tgtEl>
                                          <p:spTgt spid="17"/>
                                        </p:tgtEl>
                                      </p:cBhvr>
                                    </p:animEffect>
                                    <p:animScale>
                                      <p:cBhvr>
                                        <p:cTn id="41"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4" grpId="0"/>
      <p:bldP spid="15" grpId="0"/>
      <p:bldP spid="16" grpId="0" animBg="1"/>
      <p:bldP spid="16" grpId="1" animBg="1"/>
      <p:bldP spid="17" grpId="0" animBg="1"/>
      <p:bldP spid="1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ow_ibs_all">
            <a:hlinkClick r:id="" action="ppaction://media"/>
          </p:cNvPr>
          <p:cNvPicPr>
            <a:picLocks noChangeAspect="1"/>
          </p:cNvPicPr>
          <p:nvPr>
            <a:videoFile r:link="rId1"/>
            <p:extLst>
              <p:ext uri="{DAA4B4D4-6D71-4841-9C94-3DE7FCFB9230}">
                <p14:media xmlns:p14="http://schemas.microsoft.com/office/powerpoint/2010/main" r:embed="rId2">
                  <p14:trim st="1000"/>
                </p14:media>
              </p:ext>
            </p:extLst>
          </p:nvPr>
        </p:nvPicPr>
        <p:blipFill rotWithShape="1">
          <a:blip r:embed="rId5"/>
          <a:srcRect l="53793" t="48506" b="9809"/>
          <a:stretch/>
        </p:blipFill>
        <p:spPr>
          <a:xfrm>
            <a:off x="6400800" y="3962401"/>
            <a:ext cx="5105400" cy="2590799"/>
          </a:xfrm>
          <a:prstGeom prst="rect">
            <a:avLst/>
          </a:prstGeom>
        </p:spPr>
      </p:pic>
      <p:pic>
        <p:nvPicPr>
          <p:cNvPr id="4" name="show_ibs_all">
            <a:hlinkClick r:id="" action="ppaction://media"/>
          </p:cNvPr>
          <p:cNvPicPr>
            <a:picLocks noChangeAspect="1"/>
          </p:cNvPicPr>
          <p:nvPr>
            <a:videoFile r:link="rId1"/>
            <p:extLst>
              <p:ext uri="{DAA4B4D4-6D71-4841-9C94-3DE7FCFB9230}">
                <p14:media xmlns:p14="http://schemas.microsoft.com/office/powerpoint/2010/main" r:embed="rId2">
                  <p14:trim st="1000" end="14315"/>
                </p14:media>
              </p:ext>
            </p:extLst>
          </p:nvPr>
        </p:nvPicPr>
        <p:blipFill rotWithShape="1">
          <a:blip r:embed="rId5"/>
          <a:srcRect t="9273" r="47586" b="9809"/>
          <a:stretch>
            <a:fillRect/>
          </a:stretch>
        </p:blipFill>
        <p:spPr>
          <a:xfrm>
            <a:off x="457200" y="1524000"/>
            <a:ext cx="5791200" cy="5029199"/>
          </a:xfrm>
          <a:prstGeom prst="rect">
            <a:avLst/>
          </a:prstGeom>
        </p:spPr>
      </p:pic>
      <p:sp>
        <p:nvSpPr>
          <p:cNvPr id="3" name="Text Placeholder 2"/>
          <p:cNvSpPr>
            <a:spLocks noGrp="1"/>
          </p:cNvSpPr>
          <p:nvPr>
            <p:ph type="body" sz="quarter" idx="10"/>
          </p:nvPr>
        </p:nvSpPr>
        <p:spPr/>
        <p:txBody>
          <a:bodyPr/>
          <a:lstStyle/>
          <a:p>
            <a:r>
              <a:rPr lang="en-US" dirty="0">
                <a:solidFill>
                  <a:srgbClr val="00002C"/>
                </a:solidFill>
              </a:rPr>
              <a:t>Geometric representation</a:t>
            </a: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19</a:t>
            </a:fld>
            <a:endParaRPr lang="en-US" altLang="en-US"/>
          </a:p>
        </p:txBody>
      </p:sp>
      <p:pic>
        <p:nvPicPr>
          <p:cNvPr id="5" name="show_ibs_all">
            <a:hlinkClick r:id="" action="ppaction://media"/>
          </p:cNvPr>
          <p:cNvPicPr>
            <a:picLocks noChangeAspect="1"/>
          </p:cNvPicPr>
          <p:nvPr>
            <a:videoFile r:link="rId1"/>
            <p:extLst>
              <p:ext uri="{DAA4B4D4-6D71-4841-9C94-3DE7FCFB9230}">
                <p14:media xmlns:p14="http://schemas.microsoft.com/office/powerpoint/2010/main" r:embed="rId2">
                  <p14:trim st="1000"/>
                </p14:media>
              </p:ext>
            </p:extLst>
          </p:nvPr>
        </p:nvPicPr>
        <p:blipFill rotWithShape="1">
          <a:blip r:embed="rId5"/>
          <a:srcRect l="55172" t="9274" b="52390"/>
          <a:stretch/>
        </p:blipFill>
        <p:spPr>
          <a:xfrm>
            <a:off x="6553200" y="1524000"/>
            <a:ext cx="4953000" cy="2382714"/>
          </a:xfrm>
          <a:prstGeom prst="rect">
            <a:avLst/>
          </a:prstGeom>
        </p:spPr>
      </p:pic>
    </p:spTree>
    <p:extLst>
      <p:ext uri="{BB962C8B-B14F-4D97-AF65-F5344CB8AC3E}">
        <p14:creationId xmlns:p14="http://schemas.microsoft.com/office/powerpoint/2010/main" val="2327214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4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4"/>
                </p:tgtEl>
              </p:cMediaNode>
            </p:video>
            <p:video>
              <p:cMediaNode vol="80000">
                <p:cTn id="18" repeatCount="indefinite" fill="hold" display="0">
                  <p:stCondLst>
                    <p:cond delay="indefinite"/>
                  </p:stCondLst>
                </p:cTn>
                <p:tgtEl>
                  <p:spTgt spid="5"/>
                </p:tgtEl>
              </p:cMediaNode>
            </p:video>
            <p:video>
              <p:cMediaNode vol="80000">
                <p:cTn id="19"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C75A5"/>
        </a:solidFill>
        <a:effectLst/>
      </p:bgPr>
    </p:bg>
    <p:spTree>
      <p:nvGrpSpPr>
        <p:cNvPr id="1" name=""/>
        <p:cNvGrpSpPr/>
        <p:nvPr/>
      </p:nvGrpSpPr>
      <p:grpSpPr>
        <a:xfrm>
          <a:off x="0" y="0"/>
          <a:ext cx="0" cy="0"/>
          <a:chOff x="0" y="0"/>
          <a:chExt cx="0" cy="0"/>
        </a:xfrm>
      </p:grpSpPr>
      <p:sp>
        <p:nvSpPr>
          <p:cNvPr id="42" name="Subtitle 41"/>
          <p:cNvSpPr>
            <a:spLocks noGrp="1"/>
          </p:cNvSpPr>
          <p:nvPr>
            <p:ph type="subTitle" idx="4294967295"/>
          </p:nvPr>
        </p:nvSpPr>
        <p:spPr>
          <a:xfrm>
            <a:off x="0" y="2286000"/>
            <a:ext cx="4870450" cy="4572000"/>
          </a:xfrm>
          <a:solidFill>
            <a:schemeClr val="bg1"/>
          </a:solidFill>
        </p:spPr>
        <p:txBody>
          <a:bodyPr rtlCol="0" anchor="ctr">
            <a:normAutofit/>
          </a:bodyPr>
          <a:lstStyle/>
          <a:p>
            <a:pPr eaLnBrk="1" fontAlgn="auto" hangingPunct="1">
              <a:spcAft>
                <a:spcPts val="0"/>
              </a:spcAft>
              <a:defRPr/>
            </a:pPr>
            <a:r>
              <a:rPr lang="en-US" sz="2400" dirty="0">
                <a:ea typeface="+mn-ea"/>
                <a:cs typeface="+mn-cs"/>
              </a:rPr>
              <a:t>A</a:t>
            </a:r>
          </a:p>
        </p:txBody>
      </p:sp>
      <p:sp>
        <p:nvSpPr>
          <p:cNvPr id="15362" name="Title 40"/>
          <p:cNvSpPr>
            <a:spLocks noGrp="1"/>
          </p:cNvSpPr>
          <p:nvPr>
            <p:ph type="ctrTitle" idx="4294967295"/>
          </p:nvPr>
        </p:nvSpPr>
        <p:spPr>
          <a:xfrm>
            <a:off x="4870450" y="2286000"/>
            <a:ext cx="7321550" cy="4572000"/>
          </a:xfrm>
          <a:solidFill>
            <a:srgbClr val="41464C"/>
          </a:solidFill>
        </p:spPr>
        <p:txBody>
          <a:bodyPr vert="horz" wrap="square" lIns="240000" tIns="45720" rIns="91440" bIns="45720" numCol="1" anchor="ctr" anchorCtr="0" compatLnSpc="1">
            <a:prstTxWarp prst="textNoShape">
              <a:avLst/>
            </a:prstTxWarp>
          </a:bodyPr>
          <a:lstStyle/>
          <a:p>
            <a:pPr algn="l" eaLnBrk="1" hangingPunct="1"/>
            <a:r>
              <a:rPr lang="en-CA" sz="3200" dirty="0">
                <a:solidFill>
                  <a:schemeClr val="bg1"/>
                </a:solidFill>
                <a:ea typeface="ＭＳ Ｐゴシック" pitchFamily="8" charset="-128"/>
              </a:rPr>
              <a:t>Interaction Context (ICON): Towards a Geometric Functionality Descriptor</a:t>
            </a:r>
            <a:r>
              <a:rPr lang="en-CA" sz="2933" dirty="0">
                <a:solidFill>
                  <a:schemeClr val="bg1"/>
                </a:solidFill>
                <a:ea typeface="ＭＳ Ｐゴシック" pitchFamily="8" charset="-128"/>
              </a:rPr>
              <a:t/>
            </a:r>
            <a:br>
              <a:rPr lang="en-CA" sz="2933" dirty="0">
                <a:solidFill>
                  <a:schemeClr val="bg1"/>
                </a:solidFill>
                <a:ea typeface="ＭＳ Ｐゴシック" pitchFamily="8" charset="-128"/>
              </a:rPr>
            </a:br>
            <a:r>
              <a:rPr lang="en-US" sz="3200" dirty="0">
                <a:solidFill>
                  <a:schemeClr val="bg1"/>
                </a:solidFill>
                <a:ea typeface="ＭＳ Ｐゴシック" pitchFamily="8" charset="-128"/>
              </a:rPr>
              <a:t/>
            </a:r>
            <a:br>
              <a:rPr lang="en-US" sz="3200" dirty="0">
                <a:solidFill>
                  <a:schemeClr val="bg1"/>
                </a:solidFill>
                <a:ea typeface="ＭＳ Ｐゴシック" pitchFamily="8" charset="-128"/>
              </a:rPr>
            </a:br>
            <a:r>
              <a:rPr lang="en-US" sz="2200" dirty="0" err="1">
                <a:solidFill>
                  <a:schemeClr val="bg1"/>
                </a:solidFill>
                <a:ea typeface="ＭＳ Ｐゴシック" pitchFamily="8" charset="-128"/>
              </a:rPr>
              <a:t>Ruizhen</a:t>
            </a:r>
            <a:r>
              <a:rPr lang="en-US" sz="2200" dirty="0">
                <a:solidFill>
                  <a:schemeClr val="bg1"/>
                </a:solidFill>
                <a:ea typeface="ＭＳ Ｐゴシック" pitchFamily="8" charset="-128"/>
              </a:rPr>
              <a:t> Hu</a:t>
            </a:r>
            <a:r>
              <a:rPr lang="en-US" sz="2200" baseline="30000" dirty="0">
                <a:solidFill>
                  <a:schemeClr val="bg1"/>
                </a:solidFill>
                <a:ea typeface="ＭＳ Ｐゴシック" pitchFamily="8" charset="-128"/>
              </a:rPr>
              <a:t>1,2,3</a:t>
            </a:r>
            <a:r>
              <a:rPr lang="en-US" sz="2200" dirty="0">
                <a:solidFill>
                  <a:schemeClr val="bg1"/>
                </a:solidFill>
                <a:ea typeface="ＭＳ Ｐゴシック" pitchFamily="8" charset="-128"/>
              </a:rPr>
              <a:t>  </a:t>
            </a:r>
            <a:r>
              <a:rPr lang="en-US" sz="2200" dirty="0" err="1">
                <a:solidFill>
                  <a:schemeClr val="bg1"/>
                </a:solidFill>
                <a:ea typeface="ＭＳ Ｐゴシック" pitchFamily="8" charset="-128"/>
              </a:rPr>
              <a:t>Chenyang</a:t>
            </a:r>
            <a:r>
              <a:rPr lang="en-US" sz="2200" dirty="0">
                <a:solidFill>
                  <a:schemeClr val="bg1"/>
                </a:solidFill>
                <a:ea typeface="ＭＳ Ｐゴシック" pitchFamily="8" charset="-128"/>
              </a:rPr>
              <a:t> Zhu</a:t>
            </a:r>
            <a:r>
              <a:rPr lang="en-US" sz="2200" baseline="30000" dirty="0">
                <a:solidFill>
                  <a:schemeClr val="bg1"/>
                </a:solidFill>
                <a:ea typeface="ＭＳ Ｐゴシック" pitchFamily="8" charset="-128"/>
              </a:rPr>
              <a:t>1</a:t>
            </a:r>
            <a:r>
              <a:rPr lang="en-US" sz="2200" dirty="0">
                <a:solidFill>
                  <a:schemeClr val="bg1"/>
                </a:solidFill>
                <a:ea typeface="ＭＳ Ｐゴシック" pitchFamily="8" charset="-128"/>
              </a:rPr>
              <a:t>  Oliver van Kaick</a:t>
            </a:r>
            <a:r>
              <a:rPr lang="en-US" sz="2200" baseline="30000" dirty="0">
                <a:solidFill>
                  <a:schemeClr val="bg1"/>
                </a:solidFill>
                <a:ea typeface="ＭＳ Ｐゴシック" pitchFamily="8" charset="-128"/>
              </a:rPr>
              <a:t>4</a:t>
            </a:r>
            <a:r>
              <a:rPr lang="en-US" sz="2200" dirty="0">
                <a:solidFill>
                  <a:schemeClr val="bg1"/>
                </a:solidFill>
                <a:ea typeface="ＭＳ Ｐゴシック" pitchFamily="8" charset="-128"/>
              </a:rPr>
              <a:t> </a:t>
            </a:r>
            <a:br>
              <a:rPr lang="en-US" sz="2200" dirty="0">
                <a:solidFill>
                  <a:schemeClr val="bg1"/>
                </a:solidFill>
                <a:ea typeface="ＭＳ Ｐゴシック" pitchFamily="8" charset="-128"/>
              </a:rPr>
            </a:br>
            <a:r>
              <a:rPr lang="en-US" sz="2200" dirty="0" err="1">
                <a:solidFill>
                  <a:schemeClr val="bg1"/>
                </a:solidFill>
                <a:ea typeface="ＭＳ Ｐゴシック" pitchFamily="8" charset="-128"/>
              </a:rPr>
              <a:t>Ligang</a:t>
            </a:r>
            <a:r>
              <a:rPr lang="en-US" sz="2200" dirty="0">
                <a:solidFill>
                  <a:schemeClr val="bg1"/>
                </a:solidFill>
                <a:ea typeface="ＭＳ Ｐゴシック" pitchFamily="8" charset="-128"/>
              </a:rPr>
              <a:t> Liu</a:t>
            </a:r>
            <a:r>
              <a:rPr lang="en-US" sz="2200" baseline="30000" dirty="0">
                <a:solidFill>
                  <a:schemeClr val="bg1"/>
                </a:solidFill>
                <a:ea typeface="ＭＳ Ｐゴシック" pitchFamily="8" charset="-128"/>
              </a:rPr>
              <a:t>5</a:t>
            </a:r>
            <a:r>
              <a:rPr lang="en-US" sz="2200" dirty="0">
                <a:solidFill>
                  <a:schemeClr val="bg1"/>
                </a:solidFill>
                <a:ea typeface="ＭＳ Ｐゴシック" pitchFamily="8" charset="-128"/>
              </a:rPr>
              <a:t>  Ariel Shamir</a:t>
            </a:r>
            <a:r>
              <a:rPr lang="en-US" sz="2200" baseline="30000" dirty="0">
                <a:solidFill>
                  <a:schemeClr val="bg1"/>
                </a:solidFill>
                <a:ea typeface="ＭＳ Ｐゴシック" pitchFamily="8" charset="-128"/>
              </a:rPr>
              <a:t>6</a:t>
            </a:r>
            <a:r>
              <a:rPr lang="en-US" sz="2200" dirty="0">
                <a:solidFill>
                  <a:schemeClr val="bg1"/>
                </a:solidFill>
                <a:ea typeface="ＭＳ Ｐゴシック" pitchFamily="8" charset="-128"/>
              </a:rPr>
              <a:t>  </a:t>
            </a:r>
            <a:r>
              <a:rPr lang="en-US" sz="2200" dirty="0" err="1">
                <a:solidFill>
                  <a:schemeClr val="bg1"/>
                </a:solidFill>
                <a:ea typeface="ＭＳ Ｐゴシック" pitchFamily="8" charset="-128"/>
              </a:rPr>
              <a:t>Hao</a:t>
            </a:r>
            <a:r>
              <a:rPr lang="en-US" sz="2200" dirty="0">
                <a:solidFill>
                  <a:schemeClr val="bg1"/>
                </a:solidFill>
                <a:ea typeface="ＭＳ Ｐゴシック" pitchFamily="8" charset="-128"/>
              </a:rPr>
              <a:t> Zhang</a:t>
            </a:r>
            <a:r>
              <a:rPr lang="en-US" sz="2200" baseline="30000" dirty="0">
                <a:solidFill>
                  <a:schemeClr val="bg1"/>
                </a:solidFill>
                <a:ea typeface="ＭＳ Ｐゴシック" pitchFamily="8" charset="-128"/>
              </a:rPr>
              <a:t>1</a:t>
            </a:r>
            <a:r>
              <a:rPr lang="en-US" sz="2400" dirty="0">
                <a:solidFill>
                  <a:schemeClr val="bg1"/>
                </a:solidFill>
                <a:ea typeface="ＭＳ Ｐゴシック" pitchFamily="8" charset="-128"/>
              </a:rPr>
              <a:t/>
            </a:r>
            <a:br>
              <a:rPr lang="en-US" sz="2400" dirty="0">
                <a:solidFill>
                  <a:schemeClr val="bg1"/>
                </a:solidFill>
                <a:ea typeface="ＭＳ Ｐゴシック" pitchFamily="8" charset="-128"/>
              </a:rPr>
            </a:br>
            <a:r>
              <a:rPr lang="en-US" sz="2400" dirty="0">
                <a:solidFill>
                  <a:schemeClr val="bg1"/>
                </a:solidFill>
                <a:ea typeface="ＭＳ Ｐゴシック" pitchFamily="8" charset="-128"/>
              </a:rPr>
              <a:t/>
            </a:r>
            <a:br>
              <a:rPr lang="en-US" sz="2400" dirty="0">
                <a:solidFill>
                  <a:schemeClr val="bg1"/>
                </a:solidFill>
                <a:ea typeface="ＭＳ Ｐゴシック" pitchFamily="8" charset="-128"/>
              </a:rPr>
            </a:br>
            <a:r>
              <a:rPr lang="en-US" sz="2400" dirty="0">
                <a:solidFill>
                  <a:schemeClr val="bg1"/>
                </a:solidFill>
                <a:ea typeface="ＭＳ Ｐゴシック" pitchFamily="8" charset="-128"/>
              </a:rPr>
              <a:t/>
            </a:r>
            <a:br>
              <a:rPr lang="en-US" sz="2400" dirty="0">
                <a:solidFill>
                  <a:schemeClr val="bg1"/>
                </a:solidFill>
                <a:ea typeface="ＭＳ Ｐゴシック" pitchFamily="8" charset="-128"/>
              </a:rPr>
            </a:br>
            <a:r>
              <a:rPr lang="en-US" sz="2400" dirty="0">
                <a:solidFill>
                  <a:schemeClr val="bg1"/>
                </a:solidFill>
                <a:ea typeface="ＭＳ Ｐゴシック" pitchFamily="8" charset="-128"/>
              </a:rPr>
              <a:t/>
            </a:r>
            <a:br>
              <a:rPr lang="en-US" sz="2400" dirty="0">
                <a:solidFill>
                  <a:schemeClr val="bg1"/>
                </a:solidFill>
                <a:ea typeface="ＭＳ Ｐゴシック" pitchFamily="8" charset="-128"/>
              </a:rPr>
            </a:br>
            <a:r>
              <a:rPr lang="en-US" sz="2400" dirty="0">
                <a:solidFill>
                  <a:schemeClr val="bg1"/>
                </a:solidFill>
                <a:ea typeface="ＭＳ Ｐゴシック" pitchFamily="8" charset="-128"/>
              </a:rPr>
              <a:t/>
            </a:r>
            <a:br>
              <a:rPr lang="en-US" sz="2400" dirty="0">
                <a:solidFill>
                  <a:schemeClr val="bg1"/>
                </a:solidFill>
                <a:ea typeface="ＭＳ Ｐゴシック" pitchFamily="8" charset="-128"/>
              </a:rPr>
            </a:br>
            <a:endParaRPr lang="en-US" sz="2133" dirty="0">
              <a:solidFill>
                <a:schemeClr val="bg1"/>
              </a:solidFill>
              <a:ea typeface="ＭＳ Ｐゴシック" pitchFamily="8" charset="-128"/>
            </a:endParaRPr>
          </a:p>
        </p:txBody>
      </p:sp>
      <p:pic>
        <p:nvPicPr>
          <p:cNvPr id="15364" name="Picture 42" descr="S15_sub.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6" name="Picture 2" descr="C:\Users\Oliver\Shared\Functionality\paper\images\table_10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 y="2610897"/>
            <a:ext cx="3621642" cy="2717681"/>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995975" y="4735579"/>
            <a:ext cx="2341371" cy="158792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5" descr="C:\Users\Oliver\Shared\WCO\Presentation\carlet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7874" y="6266310"/>
            <a:ext cx="333352" cy="413217"/>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1600" y="5374349"/>
            <a:ext cx="580761" cy="286291"/>
          </a:xfrm>
          <a:prstGeom prst="rect">
            <a:avLst/>
          </a:prstGeom>
        </p:spPr>
      </p:pic>
      <p:sp>
        <p:nvSpPr>
          <p:cNvPr id="2" name="TextBox 1"/>
          <p:cNvSpPr txBox="1"/>
          <p:nvPr/>
        </p:nvSpPr>
        <p:spPr>
          <a:xfrm>
            <a:off x="5752226" y="5757147"/>
            <a:ext cx="2510624" cy="400110"/>
          </a:xfrm>
          <a:prstGeom prst="rect">
            <a:avLst/>
          </a:prstGeom>
          <a:noFill/>
        </p:spPr>
        <p:txBody>
          <a:bodyPr wrap="none" rtlCol="0">
            <a:spAutoFit/>
          </a:bodyPr>
          <a:lstStyle/>
          <a:p>
            <a:r>
              <a:rPr lang="en-CA" sz="2000" baseline="30000" dirty="0">
                <a:solidFill>
                  <a:schemeClr val="bg1"/>
                </a:solidFill>
                <a:latin typeface="Arial" panose="020B0604020202020204" pitchFamily="34" charset="0"/>
                <a:cs typeface="Arial" panose="020B0604020202020204" pitchFamily="34" charset="0"/>
              </a:rPr>
              <a:t>3 </a:t>
            </a:r>
            <a:r>
              <a:rPr lang="en-CA" sz="2000" dirty="0">
                <a:solidFill>
                  <a:schemeClr val="bg1"/>
                </a:solidFill>
                <a:latin typeface="Arial" panose="020B0604020202020204" pitchFamily="34" charset="0"/>
                <a:cs typeface="Arial" panose="020B0604020202020204" pitchFamily="34" charset="0"/>
              </a:rPr>
              <a:t>Zhejiang University</a:t>
            </a:r>
          </a:p>
        </p:txBody>
      </p:sp>
      <p:sp>
        <p:nvSpPr>
          <p:cNvPr id="14" name="TextBox 13"/>
          <p:cNvSpPr txBox="1"/>
          <p:nvPr/>
        </p:nvSpPr>
        <p:spPr>
          <a:xfrm>
            <a:off x="5752226" y="6237591"/>
            <a:ext cx="2494594" cy="400110"/>
          </a:xfrm>
          <a:prstGeom prst="rect">
            <a:avLst/>
          </a:prstGeom>
          <a:noFill/>
        </p:spPr>
        <p:txBody>
          <a:bodyPr wrap="none" rtlCol="0">
            <a:spAutoFit/>
          </a:bodyPr>
          <a:lstStyle/>
          <a:p>
            <a:r>
              <a:rPr lang="en-CA" sz="2000" baseline="30000" dirty="0">
                <a:solidFill>
                  <a:schemeClr val="bg1"/>
                </a:solidFill>
                <a:latin typeface="Arial" panose="020B0604020202020204" pitchFamily="34" charset="0"/>
                <a:cs typeface="Arial" panose="020B0604020202020204" pitchFamily="34" charset="0"/>
              </a:rPr>
              <a:t>4 </a:t>
            </a:r>
            <a:r>
              <a:rPr lang="en-CA" sz="2000" dirty="0">
                <a:solidFill>
                  <a:schemeClr val="bg1"/>
                </a:solidFill>
                <a:latin typeface="Arial" panose="020B0604020202020204" pitchFamily="34" charset="0"/>
                <a:cs typeface="Arial" panose="020B0604020202020204" pitchFamily="34" charset="0"/>
              </a:rPr>
              <a:t>Carleton University</a:t>
            </a:r>
          </a:p>
        </p:txBody>
      </p:sp>
      <p:sp>
        <p:nvSpPr>
          <p:cNvPr id="15" name="TextBox 14"/>
          <p:cNvSpPr txBox="1"/>
          <p:nvPr/>
        </p:nvSpPr>
        <p:spPr>
          <a:xfrm>
            <a:off x="10263134" y="5814323"/>
            <a:ext cx="1027845" cy="400110"/>
          </a:xfrm>
          <a:prstGeom prst="rect">
            <a:avLst/>
          </a:prstGeom>
          <a:noFill/>
        </p:spPr>
        <p:txBody>
          <a:bodyPr wrap="none" rtlCol="0">
            <a:spAutoFit/>
          </a:bodyPr>
          <a:lstStyle/>
          <a:p>
            <a:r>
              <a:rPr lang="en-CA" sz="2000" baseline="30000" dirty="0">
                <a:solidFill>
                  <a:schemeClr val="bg1"/>
                </a:solidFill>
                <a:latin typeface="Arial" panose="020B0604020202020204" pitchFamily="34" charset="0"/>
                <a:cs typeface="Arial" panose="020B0604020202020204" pitchFamily="34" charset="0"/>
              </a:rPr>
              <a:t>5 </a:t>
            </a:r>
            <a:r>
              <a:rPr lang="en-CA" sz="2000" dirty="0">
                <a:solidFill>
                  <a:schemeClr val="bg1"/>
                </a:solidFill>
                <a:latin typeface="Arial" panose="020B0604020202020204" pitchFamily="34" charset="0"/>
                <a:cs typeface="Arial" panose="020B0604020202020204" pitchFamily="34" charset="0"/>
              </a:rPr>
              <a:t>USTC</a:t>
            </a:r>
          </a:p>
        </p:txBody>
      </p:sp>
      <p:sp>
        <p:nvSpPr>
          <p:cNvPr id="16" name="TextBox 15"/>
          <p:cNvSpPr txBox="1"/>
          <p:nvPr/>
        </p:nvSpPr>
        <p:spPr>
          <a:xfrm>
            <a:off x="10263134" y="5306802"/>
            <a:ext cx="878959" cy="400110"/>
          </a:xfrm>
          <a:prstGeom prst="rect">
            <a:avLst/>
          </a:prstGeom>
          <a:noFill/>
        </p:spPr>
        <p:txBody>
          <a:bodyPr wrap="none" rtlCol="0">
            <a:spAutoFit/>
          </a:bodyPr>
          <a:lstStyle/>
          <a:p>
            <a:r>
              <a:rPr lang="en-CA" sz="2000" baseline="30000" dirty="0">
                <a:solidFill>
                  <a:schemeClr val="bg1"/>
                </a:solidFill>
                <a:latin typeface="Arial" panose="020B0604020202020204" pitchFamily="34" charset="0"/>
                <a:cs typeface="Arial" panose="020B0604020202020204" pitchFamily="34" charset="0"/>
              </a:rPr>
              <a:t>2 </a:t>
            </a:r>
            <a:r>
              <a:rPr lang="en-CA" sz="2000" dirty="0">
                <a:solidFill>
                  <a:schemeClr val="bg1"/>
                </a:solidFill>
                <a:latin typeface="Arial" panose="020B0604020202020204" pitchFamily="34" charset="0"/>
                <a:cs typeface="Arial" panose="020B0604020202020204" pitchFamily="34" charset="0"/>
              </a:rPr>
              <a:t>SIAT</a:t>
            </a:r>
          </a:p>
        </p:txBody>
      </p:sp>
      <p:sp>
        <p:nvSpPr>
          <p:cNvPr id="17" name="TextBox 16"/>
          <p:cNvSpPr txBox="1"/>
          <p:nvPr/>
        </p:nvSpPr>
        <p:spPr>
          <a:xfrm>
            <a:off x="5752226" y="5281155"/>
            <a:ext cx="3063659" cy="400110"/>
          </a:xfrm>
          <a:prstGeom prst="rect">
            <a:avLst/>
          </a:prstGeom>
          <a:noFill/>
        </p:spPr>
        <p:txBody>
          <a:bodyPr wrap="none" rtlCol="0">
            <a:spAutoFit/>
          </a:bodyPr>
          <a:lstStyle/>
          <a:p>
            <a:r>
              <a:rPr lang="en-US" sz="2000" baseline="30000" dirty="0">
                <a:solidFill>
                  <a:schemeClr val="bg1"/>
                </a:solidFill>
                <a:latin typeface="Arial" panose="020B0604020202020204" pitchFamily="34" charset="0"/>
                <a:cs typeface="Arial" panose="020B0604020202020204" pitchFamily="34" charset="0"/>
              </a:rPr>
              <a:t>1 </a:t>
            </a:r>
            <a:r>
              <a:rPr lang="en-CA" sz="2000" dirty="0">
                <a:solidFill>
                  <a:schemeClr val="bg1"/>
                </a:solidFill>
                <a:latin typeface="Arial" panose="020B0604020202020204" pitchFamily="34" charset="0"/>
                <a:cs typeface="Arial" panose="020B0604020202020204" pitchFamily="34" charset="0"/>
              </a:rPr>
              <a:t>Simon Fraser University</a:t>
            </a:r>
          </a:p>
        </p:txBody>
      </p:sp>
      <p:sp>
        <p:nvSpPr>
          <p:cNvPr id="18" name="TextBox 17"/>
          <p:cNvSpPr txBox="1"/>
          <p:nvPr/>
        </p:nvSpPr>
        <p:spPr>
          <a:xfrm>
            <a:off x="10263134" y="6283616"/>
            <a:ext cx="769763" cy="400110"/>
          </a:xfrm>
          <a:prstGeom prst="rect">
            <a:avLst/>
          </a:prstGeom>
          <a:noFill/>
        </p:spPr>
        <p:txBody>
          <a:bodyPr wrap="none" rtlCol="0">
            <a:spAutoFit/>
          </a:bodyPr>
          <a:lstStyle/>
          <a:p>
            <a:r>
              <a:rPr lang="en-CA" sz="2000" baseline="30000" dirty="0">
                <a:solidFill>
                  <a:schemeClr val="bg1"/>
                </a:solidFill>
                <a:latin typeface="Arial" panose="020B0604020202020204" pitchFamily="34" charset="0"/>
                <a:cs typeface="Arial" panose="020B0604020202020204" pitchFamily="34" charset="0"/>
              </a:rPr>
              <a:t>6 </a:t>
            </a:r>
            <a:r>
              <a:rPr lang="en-CA" sz="2000" dirty="0">
                <a:solidFill>
                  <a:schemeClr val="bg1"/>
                </a:solidFill>
                <a:latin typeface="Arial" panose="020B0604020202020204" pitchFamily="34" charset="0"/>
                <a:cs typeface="Arial" panose="020B0604020202020204" pitchFamily="34" charset="0"/>
              </a:rPr>
              <a:t>IDC</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61277" y="5257800"/>
            <a:ext cx="486748" cy="498115"/>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8758" y="5782784"/>
            <a:ext cx="362468" cy="361381"/>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4520" y="5816312"/>
            <a:ext cx="400260" cy="400260"/>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51326" y="6336881"/>
            <a:ext cx="306648" cy="252824"/>
          </a:xfrm>
          <a:prstGeom prst="rect">
            <a:avLst/>
          </a:prstGeom>
        </p:spPr>
      </p:pic>
    </p:spTree>
    <p:extLst>
      <p:ext uri="{BB962C8B-B14F-4D97-AF65-F5344CB8AC3E}">
        <p14:creationId xmlns:p14="http://schemas.microsoft.com/office/powerpoint/2010/main" val="3763865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ow_ibs_all">
            <a:hlinkClick r:id="" action="ppaction://media"/>
          </p:cNvPr>
          <p:cNvPicPr>
            <a:picLocks noChangeAspect="1"/>
          </p:cNvPicPr>
          <p:nvPr>
            <a:videoFile r:link="rId1"/>
            <p:extLst>
              <p:ext uri="{DAA4B4D4-6D71-4841-9C94-3DE7FCFB9230}">
                <p14:media xmlns:p14="http://schemas.microsoft.com/office/powerpoint/2010/main" r:embed="rId2">
                  <p14:trim st="8729"/>
                </p14:media>
              </p:ext>
            </p:extLst>
          </p:nvPr>
        </p:nvPicPr>
        <p:blipFill rotWithShape="1">
          <a:blip r:embed="rId5"/>
          <a:srcRect t="9273" b="9809"/>
          <a:stretch>
            <a:fillRect/>
          </a:stretch>
        </p:blipFill>
        <p:spPr>
          <a:xfrm>
            <a:off x="457200" y="1524001"/>
            <a:ext cx="11049000" cy="5029199"/>
          </a:xfrm>
          <a:prstGeom prst="rect">
            <a:avLst/>
          </a:prstGeom>
        </p:spPr>
      </p:pic>
      <p:sp>
        <p:nvSpPr>
          <p:cNvPr id="3" name="Text Placeholder 2"/>
          <p:cNvSpPr>
            <a:spLocks noGrp="1"/>
          </p:cNvSpPr>
          <p:nvPr>
            <p:ph type="body" sz="quarter" idx="10"/>
          </p:nvPr>
        </p:nvSpPr>
        <p:spPr/>
        <p:txBody>
          <a:bodyPr/>
          <a:lstStyle/>
          <a:p>
            <a:r>
              <a:rPr lang="en-US" dirty="0">
                <a:solidFill>
                  <a:srgbClr val="00002C"/>
                </a:solidFill>
              </a:rPr>
              <a:t>Geometric representation</a:t>
            </a: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20</a:t>
            </a:fld>
            <a:endParaRPr lang="en-US" altLang="en-US"/>
          </a:p>
        </p:txBody>
      </p:sp>
    </p:spTree>
    <p:extLst>
      <p:ext uri="{BB962C8B-B14F-4D97-AF65-F5344CB8AC3E}">
        <p14:creationId xmlns:p14="http://schemas.microsoft.com/office/powerpoint/2010/main" val="3408813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1329266"/>
            <a:ext cx="3786437" cy="330517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194" y="1329266"/>
            <a:ext cx="3786437" cy="3305179"/>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3400" y="4345113"/>
            <a:ext cx="2966485" cy="2224864"/>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3106" y="4330096"/>
            <a:ext cx="2966485" cy="2224864"/>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3607" y="1143000"/>
            <a:ext cx="3786437" cy="3305179"/>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77263" y="4345113"/>
            <a:ext cx="2966485" cy="2224864"/>
          </a:xfrm>
          <a:prstGeom prst="rect">
            <a:avLst/>
          </a:prstGeom>
        </p:spPr>
      </p:pic>
      <p:sp>
        <p:nvSpPr>
          <p:cNvPr id="6" name="Rounded Rectangle 5"/>
          <p:cNvSpPr/>
          <p:nvPr/>
        </p:nvSpPr>
        <p:spPr>
          <a:xfrm>
            <a:off x="621634" y="5471780"/>
            <a:ext cx="10655965" cy="1006643"/>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EC72CC"/>
              </a:solidFill>
            </a:endParaRPr>
          </a:p>
        </p:txBody>
      </p:sp>
      <p:sp>
        <p:nvSpPr>
          <p:cNvPr id="17" name="TextBox 16"/>
          <p:cNvSpPr txBox="1"/>
          <p:nvPr/>
        </p:nvSpPr>
        <p:spPr>
          <a:xfrm>
            <a:off x="621634" y="4593739"/>
            <a:ext cx="869149" cy="584775"/>
          </a:xfrm>
          <a:prstGeom prst="rect">
            <a:avLst/>
          </a:prstGeom>
          <a:noFill/>
        </p:spPr>
        <p:txBody>
          <a:bodyPr wrap="none" rtlCol="0">
            <a:spAutoFit/>
          </a:bodyPr>
          <a:lstStyle/>
          <a:p>
            <a:r>
              <a:rPr lang="en-US" sz="3200" b="1" dirty="0">
                <a:solidFill>
                  <a:srgbClr val="00002C"/>
                </a:solidFill>
                <a:latin typeface="+mn-lt"/>
              </a:rPr>
              <a:t>IBS</a:t>
            </a:r>
          </a:p>
        </p:txBody>
      </p:sp>
      <p:sp>
        <p:nvSpPr>
          <p:cNvPr id="18" name="TextBox 17"/>
          <p:cNvSpPr txBox="1"/>
          <p:nvPr/>
        </p:nvSpPr>
        <p:spPr>
          <a:xfrm>
            <a:off x="718883" y="5668479"/>
            <a:ext cx="595035" cy="584775"/>
          </a:xfrm>
          <a:prstGeom prst="rect">
            <a:avLst/>
          </a:prstGeom>
          <a:noFill/>
        </p:spPr>
        <p:txBody>
          <a:bodyPr wrap="none" rtlCol="0">
            <a:spAutoFit/>
          </a:bodyPr>
          <a:lstStyle/>
          <a:p>
            <a:r>
              <a:rPr lang="en-US" sz="3200" b="1" dirty="0">
                <a:solidFill>
                  <a:srgbClr val="00002C"/>
                </a:solidFill>
                <a:latin typeface="+mn-lt"/>
              </a:rPr>
              <a:t>IR</a:t>
            </a:r>
          </a:p>
        </p:txBody>
      </p:sp>
      <p:sp>
        <p:nvSpPr>
          <p:cNvPr id="5" name="Text Placeholder 4"/>
          <p:cNvSpPr>
            <a:spLocks noGrp="1"/>
          </p:cNvSpPr>
          <p:nvPr>
            <p:ph type="body" sz="quarter" idx="10"/>
          </p:nvPr>
        </p:nvSpPr>
        <p:spPr/>
        <p:txBody>
          <a:bodyPr/>
          <a:lstStyle/>
          <a:p>
            <a:r>
              <a:rPr lang="en-US" dirty="0">
                <a:solidFill>
                  <a:srgbClr val="00002C"/>
                </a:solidFill>
              </a:rPr>
              <a:t>Geometric representation</a:t>
            </a:r>
            <a:endParaRPr lang="en-CA" dirty="0"/>
          </a:p>
        </p:txBody>
      </p:sp>
      <p:sp>
        <p:nvSpPr>
          <p:cNvPr id="7" name="Slide Number Placeholder 6"/>
          <p:cNvSpPr>
            <a:spLocks noGrp="1"/>
          </p:cNvSpPr>
          <p:nvPr>
            <p:ph type="sldNum" sz="quarter" idx="4"/>
          </p:nvPr>
        </p:nvSpPr>
        <p:spPr/>
        <p:txBody>
          <a:bodyPr/>
          <a:lstStyle/>
          <a:p>
            <a:fld id="{54FD0A11-67B6-4E78-93E2-82CA3CC7F45E}" type="slidenum">
              <a:rPr lang="en-CA" smtClean="0"/>
              <a:pPr/>
              <a:t>21</a:t>
            </a:fld>
            <a:endParaRPr lang="en-CA" dirty="0"/>
          </a:p>
        </p:txBody>
      </p:sp>
      <p:sp>
        <p:nvSpPr>
          <p:cNvPr id="9" name="Rectangle 8"/>
          <p:cNvSpPr/>
          <p:nvPr/>
        </p:nvSpPr>
        <p:spPr>
          <a:xfrm>
            <a:off x="1490783" y="1329266"/>
            <a:ext cx="6200102" cy="5149157"/>
          </a:xfrm>
          <a:prstGeom prst="rect">
            <a:avLst/>
          </a:prstGeom>
          <a:noFill/>
          <a:ln w="254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5735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26" presetClass="emph" presetSubtype="0" fill="hold" grpId="1" nodeType="withEffect">
                                  <p:stCondLst>
                                    <p:cond delay="0"/>
                                  </p:stCondLst>
                                  <p:childTnLst>
                                    <p:animEffect transition="out" filter="fade">
                                      <p:cBhvr>
                                        <p:cTn id="41" dur="500" tmFilter="0, 0; .2, .5; .8, .5; 1, 0"/>
                                        <p:tgtEl>
                                          <p:spTgt spid="6"/>
                                        </p:tgtEl>
                                      </p:cBhvr>
                                    </p:animEffect>
                                    <p:animScale>
                                      <p:cBhvr>
                                        <p:cTn id="42" dur="250" autoRev="1" fill="hold"/>
                                        <p:tgtEl>
                                          <p:spTgt spid="6"/>
                                        </p:tgtEl>
                                      </p:cBhvr>
                                      <p:by x="105000" y="105000"/>
                                    </p:animScale>
                                  </p:childTnLst>
                                </p:cTn>
                              </p:par>
                              <p:par>
                                <p:cTn id="43" presetID="1" presetClass="exit" presetSubtype="0" fill="hold" grpId="1"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p:bldP spid="18" grpId="0"/>
      <p:bldP spid="9" grpId="0" animBg="1"/>
      <p:bldP spid="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solidFill>
                  <a:srgbClr val="00002C"/>
                </a:solidFill>
              </a:rPr>
              <a:t>ICON </a:t>
            </a:r>
            <a:r>
              <a:rPr lang="en-US" dirty="0" smtClean="0">
                <a:solidFill>
                  <a:srgbClr val="00002C"/>
                </a:solidFill>
              </a:rPr>
              <a:t>construction</a:t>
            </a: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22</a:t>
            </a:fld>
            <a:endParaRPr lang="en-US" altLang="en-US"/>
          </a:p>
        </p:txBody>
      </p:sp>
      <p:sp>
        <p:nvSpPr>
          <p:cNvPr id="3" name="TextBox 2"/>
          <p:cNvSpPr txBox="1"/>
          <p:nvPr/>
        </p:nvSpPr>
        <p:spPr>
          <a:xfrm>
            <a:off x="307917" y="381445"/>
            <a:ext cx="184731" cy="707886"/>
          </a:xfrm>
          <a:prstGeom prst="rect">
            <a:avLst/>
          </a:prstGeom>
          <a:noFill/>
        </p:spPr>
        <p:txBody>
          <a:bodyPr wrap="none" rtlCol="0">
            <a:spAutoFit/>
          </a:bodyPr>
          <a:lstStyle/>
          <a:p>
            <a:endParaRPr lang="en-US" sz="4000" b="1" dirty="0">
              <a:solidFill>
                <a:srgbClr val="00002C"/>
              </a:solidFill>
              <a:latin typeface="Minion Pro" panose="02040503050306020203" pitchFamily="18" charset="0"/>
            </a:endParaRPr>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28800"/>
            <a:ext cx="7340901" cy="4129257"/>
          </a:xfrm>
          <a:prstGeom prst="rect">
            <a:avLst/>
          </a:prstGeom>
        </p:spPr>
      </p:pic>
      <p:sp>
        <p:nvSpPr>
          <p:cNvPr id="84" name="TextBox 83"/>
          <p:cNvSpPr txBox="1"/>
          <p:nvPr/>
        </p:nvSpPr>
        <p:spPr>
          <a:xfrm>
            <a:off x="5181600" y="5410200"/>
            <a:ext cx="2993127" cy="954107"/>
          </a:xfrm>
          <a:prstGeom prst="rect">
            <a:avLst/>
          </a:prstGeom>
          <a:noFill/>
        </p:spPr>
        <p:txBody>
          <a:bodyPr wrap="none" rtlCol="0">
            <a:spAutoFit/>
          </a:bodyPr>
          <a:lstStyle/>
          <a:p>
            <a:pPr algn="ctr"/>
            <a:r>
              <a:rPr lang="en-CA" sz="2800" b="1" dirty="0">
                <a:solidFill>
                  <a:schemeClr val="tx1"/>
                </a:solidFill>
                <a:latin typeface="+mn-lt"/>
              </a:rPr>
              <a:t>Initial </a:t>
            </a:r>
            <a:endParaRPr lang="en-CA" sz="2800" b="1" dirty="0" smtClean="0">
              <a:solidFill>
                <a:schemeClr val="tx1"/>
              </a:solidFill>
              <a:latin typeface="+mn-lt"/>
            </a:endParaRPr>
          </a:p>
          <a:p>
            <a:pPr algn="ctr"/>
            <a:r>
              <a:rPr lang="en-CA" sz="2800" b="1" dirty="0" smtClean="0">
                <a:solidFill>
                  <a:schemeClr val="tx1"/>
                </a:solidFill>
                <a:latin typeface="+mn-lt"/>
              </a:rPr>
              <a:t>binary hierarchy</a:t>
            </a:r>
            <a:endParaRPr lang="en-CA" sz="2800" b="1" dirty="0">
              <a:solidFill>
                <a:schemeClr val="tx1"/>
              </a:solidFill>
              <a:latin typeface="+mn-lt"/>
            </a:endParaRPr>
          </a:p>
        </p:txBody>
      </p:sp>
      <p:sp>
        <p:nvSpPr>
          <p:cNvPr id="85" name="TextBox 84"/>
          <p:cNvSpPr txBox="1"/>
          <p:nvPr/>
        </p:nvSpPr>
        <p:spPr>
          <a:xfrm>
            <a:off x="9601200" y="5410200"/>
            <a:ext cx="1813317" cy="954107"/>
          </a:xfrm>
          <a:prstGeom prst="rect">
            <a:avLst/>
          </a:prstGeom>
          <a:noFill/>
        </p:spPr>
        <p:txBody>
          <a:bodyPr wrap="none" rtlCol="0">
            <a:spAutoFit/>
          </a:bodyPr>
          <a:lstStyle/>
          <a:p>
            <a:pPr algn="ctr"/>
            <a:r>
              <a:rPr lang="en-CA" sz="2800" b="1" dirty="0">
                <a:solidFill>
                  <a:schemeClr val="tx1"/>
                </a:solidFill>
                <a:latin typeface="+mn-lt"/>
              </a:rPr>
              <a:t>Final </a:t>
            </a:r>
            <a:endParaRPr lang="en-CA" sz="2800" b="1" dirty="0" smtClean="0">
              <a:solidFill>
                <a:schemeClr val="tx1"/>
              </a:solidFill>
              <a:latin typeface="+mn-lt"/>
            </a:endParaRPr>
          </a:p>
          <a:p>
            <a:pPr algn="ctr"/>
            <a:r>
              <a:rPr lang="en-CA" sz="2800" b="1" dirty="0" smtClean="0">
                <a:solidFill>
                  <a:schemeClr val="tx1"/>
                </a:solidFill>
                <a:latin typeface="+mn-lt"/>
              </a:rPr>
              <a:t>hierarchy</a:t>
            </a:r>
            <a:endParaRPr lang="en-CA" sz="2800" b="1" dirty="0">
              <a:solidFill>
                <a:schemeClr val="tx1"/>
              </a:solidFill>
              <a:latin typeface="+mn-lt"/>
            </a:endParaRPr>
          </a:p>
        </p:txBody>
      </p:sp>
      <p:grpSp>
        <p:nvGrpSpPr>
          <p:cNvPr id="201" name="Group 200"/>
          <p:cNvGrpSpPr/>
          <p:nvPr/>
        </p:nvGrpSpPr>
        <p:grpSpPr>
          <a:xfrm>
            <a:off x="5577725" y="1962513"/>
            <a:ext cx="2499475" cy="3230475"/>
            <a:chOff x="5830235" y="1962513"/>
            <a:chExt cx="2499475" cy="3230475"/>
          </a:xfrm>
        </p:grpSpPr>
        <p:cxnSp>
          <p:nvCxnSpPr>
            <p:cNvPr id="59" name="Straight Connector 58"/>
            <p:cNvCxnSpPr>
              <a:stCxn id="71" idx="0"/>
              <a:endCxn id="34" idx="2"/>
            </p:cNvCxnSpPr>
            <p:nvPr/>
          </p:nvCxnSpPr>
          <p:spPr>
            <a:xfrm flipV="1">
              <a:off x="7101054" y="4528340"/>
              <a:ext cx="255756" cy="37876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7" idx="0"/>
              <a:endCxn id="34" idx="2"/>
            </p:cNvCxnSpPr>
            <p:nvPr/>
          </p:nvCxnSpPr>
          <p:spPr>
            <a:xfrm flipH="1" flipV="1">
              <a:off x="7356810" y="4528340"/>
              <a:ext cx="219714" cy="36654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76" idx="0"/>
              <a:endCxn id="88" idx="2"/>
            </p:cNvCxnSpPr>
            <p:nvPr/>
          </p:nvCxnSpPr>
          <p:spPr>
            <a:xfrm flipV="1">
              <a:off x="5973179" y="3728643"/>
              <a:ext cx="238781" cy="488526"/>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4" idx="0"/>
              <a:endCxn id="88" idx="2"/>
            </p:cNvCxnSpPr>
            <p:nvPr/>
          </p:nvCxnSpPr>
          <p:spPr>
            <a:xfrm flipH="1" flipV="1">
              <a:off x="6211960" y="3728643"/>
              <a:ext cx="207808" cy="493310"/>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2" idx="0"/>
              <a:endCxn id="87" idx="2"/>
            </p:cNvCxnSpPr>
            <p:nvPr/>
          </p:nvCxnSpPr>
          <p:spPr>
            <a:xfrm flipV="1">
              <a:off x="6791334" y="3725437"/>
              <a:ext cx="223906" cy="49702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88" idx="0"/>
              <a:endCxn id="89" idx="2"/>
            </p:cNvCxnSpPr>
            <p:nvPr/>
          </p:nvCxnSpPr>
          <p:spPr>
            <a:xfrm flipV="1">
              <a:off x="6211960" y="3001458"/>
              <a:ext cx="438339" cy="412219"/>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91" idx="2"/>
              <a:endCxn id="90" idx="0"/>
            </p:cNvCxnSpPr>
            <p:nvPr/>
          </p:nvCxnSpPr>
          <p:spPr>
            <a:xfrm>
              <a:off x="7275165" y="2277479"/>
              <a:ext cx="627027" cy="415359"/>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73" idx="0"/>
              <a:endCxn id="90" idx="2"/>
            </p:cNvCxnSpPr>
            <p:nvPr/>
          </p:nvCxnSpPr>
          <p:spPr>
            <a:xfrm flipV="1">
              <a:off x="7686979" y="3007804"/>
              <a:ext cx="215213" cy="431746"/>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5" idx="0"/>
              <a:endCxn id="90" idx="2"/>
            </p:cNvCxnSpPr>
            <p:nvPr/>
          </p:nvCxnSpPr>
          <p:spPr>
            <a:xfrm flipH="1" flipV="1">
              <a:off x="7902192" y="3007804"/>
              <a:ext cx="284575" cy="452109"/>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958110" y="4907101"/>
              <a:ext cx="285887" cy="285887"/>
            </a:xfrm>
            <a:prstGeom prst="ellipse">
              <a:avLst/>
            </a:prstGeom>
            <a:solidFill>
              <a:srgbClr val="9F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Oval 71"/>
            <p:cNvSpPr/>
            <p:nvPr/>
          </p:nvSpPr>
          <p:spPr>
            <a:xfrm>
              <a:off x="6648390" y="4222462"/>
              <a:ext cx="285887" cy="285887"/>
            </a:xfrm>
            <a:prstGeom prst="ellipse">
              <a:avLst/>
            </a:prstGeom>
            <a:solidFill>
              <a:srgbClr val="46A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Oval 72"/>
            <p:cNvSpPr/>
            <p:nvPr/>
          </p:nvSpPr>
          <p:spPr>
            <a:xfrm>
              <a:off x="7544035" y="3439550"/>
              <a:ext cx="285887" cy="285887"/>
            </a:xfrm>
            <a:prstGeom prst="ellipse">
              <a:avLst/>
            </a:prstGeom>
            <a:solidFill>
              <a:srgbClr val="F0F3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4" name="Oval 73"/>
            <p:cNvSpPr/>
            <p:nvPr/>
          </p:nvSpPr>
          <p:spPr>
            <a:xfrm>
              <a:off x="6276824" y="4221953"/>
              <a:ext cx="285887" cy="285887"/>
            </a:xfrm>
            <a:prstGeom prst="ellipse">
              <a:avLst/>
            </a:prstGeom>
            <a:solidFill>
              <a:srgbClr val="DB5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Oval 74"/>
            <p:cNvSpPr/>
            <p:nvPr/>
          </p:nvSpPr>
          <p:spPr>
            <a:xfrm>
              <a:off x="8043823" y="3459913"/>
              <a:ext cx="285887" cy="285887"/>
            </a:xfrm>
            <a:prstGeom prst="ellipse">
              <a:avLst/>
            </a:prstGeom>
            <a:solidFill>
              <a:srgbClr val="ED0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6" name="Oval 75"/>
            <p:cNvSpPr/>
            <p:nvPr/>
          </p:nvSpPr>
          <p:spPr>
            <a:xfrm>
              <a:off x="5830235" y="4217169"/>
              <a:ext cx="285887" cy="285887"/>
            </a:xfrm>
            <a:prstGeom prst="ellipse">
              <a:avLst/>
            </a:prstGeom>
            <a:solidFill>
              <a:srgbClr val="F77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7" name="Oval 76"/>
            <p:cNvSpPr/>
            <p:nvPr/>
          </p:nvSpPr>
          <p:spPr>
            <a:xfrm>
              <a:off x="7433580" y="4894888"/>
              <a:ext cx="285887" cy="285887"/>
            </a:xfrm>
            <a:prstGeom prst="ellipse">
              <a:avLst/>
            </a:prstGeom>
            <a:solidFill>
              <a:srgbClr val="A4D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ounded Rectangle 87"/>
            <p:cNvSpPr/>
            <p:nvPr/>
          </p:nvSpPr>
          <p:spPr>
            <a:xfrm>
              <a:off x="5881791" y="3413677"/>
              <a:ext cx="660337" cy="314966"/>
            </a:xfrm>
            <a:prstGeom prst="roundRect">
              <a:avLst/>
            </a:prstGeom>
            <a:solidFill>
              <a:schemeClr val="bg1"/>
            </a:solidFill>
            <a:ln w="190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0.135</a:t>
              </a:r>
              <a:endParaRPr lang="en-CA" sz="1400" dirty="0">
                <a:solidFill>
                  <a:schemeClr val="tx1"/>
                </a:solidFill>
              </a:endParaRPr>
            </a:p>
          </p:txBody>
        </p:sp>
        <p:cxnSp>
          <p:nvCxnSpPr>
            <p:cNvPr id="92" name="Straight Connector 91"/>
            <p:cNvCxnSpPr>
              <a:stCxn id="34" idx="0"/>
              <a:endCxn id="87" idx="2"/>
            </p:cNvCxnSpPr>
            <p:nvPr/>
          </p:nvCxnSpPr>
          <p:spPr>
            <a:xfrm flipH="1" flipV="1">
              <a:off x="7015240" y="3725437"/>
              <a:ext cx="341570" cy="48793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89" idx="2"/>
              <a:endCxn id="87" idx="0"/>
            </p:cNvCxnSpPr>
            <p:nvPr/>
          </p:nvCxnSpPr>
          <p:spPr>
            <a:xfrm>
              <a:off x="6650299" y="3001458"/>
              <a:ext cx="364941" cy="40901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 idx="0"/>
              <a:endCxn id="91" idx="2"/>
            </p:cNvCxnSpPr>
            <p:nvPr/>
          </p:nvCxnSpPr>
          <p:spPr>
            <a:xfrm flipV="1">
              <a:off x="6650299" y="2277479"/>
              <a:ext cx="624866" cy="40901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6944996" y="1962513"/>
              <a:ext cx="660337" cy="314966"/>
            </a:xfrm>
            <a:prstGeom prst="roundRect">
              <a:avLst/>
            </a:prstGeom>
            <a:solidFill>
              <a:schemeClr val="bg1"/>
            </a:solidFill>
            <a:ln w="190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0.748</a:t>
              </a:r>
              <a:endParaRPr lang="en-CA" sz="1400" dirty="0">
                <a:solidFill>
                  <a:schemeClr val="tx1"/>
                </a:solidFill>
              </a:endParaRPr>
            </a:p>
          </p:txBody>
        </p:sp>
        <p:sp>
          <p:nvSpPr>
            <p:cNvPr id="90" name="Rounded Rectangle 89"/>
            <p:cNvSpPr/>
            <p:nvPr/>
          </p:nvSpPr>
          <p:spPr>
            <a:xfrm>
              <a:off x="7572023" y="2692838"/>
              <a:ext cx="660337" cy="314966"/>
            </a:xfrm>
            <a:prstGeom prst="roundRect">
              <a:avLst/>
            </a:prstGeom>
            <a:solidFill>
              <a:schemeClr val="bg1"/>
            </a:solidFill>
            <a:ln w="190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0.171</a:t>
              </a:r>
              <a:endParaRPr lang="en-CA" sz="1400" dirty="0">
                <a:solidFill>
                  <a:schemeClr val="tx1"/>
                </a:solidFill>
              </a:endParaRPr>
            </a:p>
          </p:txBody>
        </p:sp>
        <p:sp>
          <p:nvSpPr>
            <p:cNvPr id="87" name="Rounded Rectangle 86"/>
            <p:cNvSpPr/>
            <p:nvPr/>
          </p:nvSpPr>
          <p:spPr>
            <a:xfrm>
              <a:off x="6685071" y="3410471"/>
              <a:ext cx="660337" cy="314966"/>
            </a:xfrm>
            <a:prstGeom prst="roundRect">
              <a:avLst/>
            </a:prstGeom>
            <a:solidFill>
              <a:schemeClr val="bg1"/>
            </a:solidFill>
            <a:ln w="190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0.062</a:t>
              </a:r>
              <a:endParaRPr lang="en-CA" sz="1400" dirty="0">
                <a:solidFill>
                  <a:schemeClr val="tx1"/>
                </a:solidFill>
              </a:endParaRPr>
            </a:p>
          </p:txBody>
        </p:sp>
        <p:sp>
          <p:nvSpPr>
            <p:cNvPr id="34" name="Rounded Rectangle 33"/>
            <p:cNvSpPr/>
            <p:nvPr/>
          </p:nvSpPr>
          <p:spPr>
            <a:xfrm>
              <a:off x="7026641" y="4213374"/>
              <a:ext cx="660337" cy="314966"/>
            </a:xfrm>
            <a:prstGeom prst="roundRect">
              <a:avLst/>
            </a:prstGeom>
            <a:solidFill>
              <a:schemeClr val="bg1"/>
            </a:solidFill>
            <a:ln w="190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0.043</a:t>
              </a:r>
              <a:endParaRPr lang="en-CA" sz="1400" dirty="0">
                <a:solidFill>
                  <a:schemeClr val="tx1"/>
                </a:solidFill>
              </a:endParaRPr>
            </a:p>
          </p:txBody>
        </p:sp>
        <p:sp>
          <p:nvSpPr>
            <p:cNvPr id="89" name="Rounded Rectangle 88"/>
            <p:cNvSpPr/>
            <p:nvPr/>
          </p:nvSpPr>
          <p:spPr>
            <a:xfrm>
              <a:off x="6320130" y="2686492"/>
              <a:ext cx="660337" cy="314966"/>
            </a:xfrm>
            <a:prstGeom prst="roundRect">
              <a:avLst/>
            </a:prstGeom>
            <a:solidFill>
              <a:schemeClr val="bg1"/>
            </a:solidFill>
            <a:ln w="190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0.180</a:t>
              </a:r>
              <a:endParaRPr lang="en-CA" sz="1400" dirty="0">
                <a:solidFill>
                  <a:schemeClr val="tx1"/>
                </a:solidFill>
              </a:endParaRPr>
            </a:p>
          </p:txBody>
        </p:sp>
      </p:grpSp>
      <p:grpSp>
        <p:nvGrpSpPr>
          <p:cNvPr id="202" name="Group 201"/>
          <p:cNvGrpSpPr/>
          <p:nvPr/>
        </p:nvGrpSpPr>
        <p:grpSpPr>
          <a:xfrm>
            <a:off x="8850361" y="2720730"/>
            <a:ext cx="2832336" cy="1795701"/>
            <a:chOff x="9054864" y="2297154"/>
            <a:chExt cx="2832336" cy="1795701"/>
          </a:xfrm>
        </p:grpSpPr>
        <p:cxnSp>
          <p:nvCxnSpPr>
            <p:cNvPr id="6" name="Straight Connector 5"/>
            <p:cNvCxnSpPr>
              <a:stCxn id="18" idx="0"/>
              <a:endCxn id="166" idx="2"/>
            </p:cNvCxnSpPr>
            <p:nvPr/>
          </p:nvCxnSpPr>
          <p:spPr>
            <a:xfrm flipV="1">
              <a:off x="9197808" y="3363447"/>
              <a:ext cx="806661" cy="4435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24" idx="0"/>
              <a:endCxn id="166" idx="2"/>
            </p:cNvCxnSpPr>
            <p:nvPr/>
          </p:nvCxnSpPr>
          <p:spPr>
            <a:xfrm flipV="1">
              <a:off x="9609230" y="3363447"/>
              <a:ext cx="395239" cy="4435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3" idx="0"/>
              <a:endCxn id="166" idx="2"/>
            </p:cNvCxnSpPr>
            <p:nvPr/>
          </p:nvCxnSpPr>
          <p:spPr>
            <a:xfrm flipH="1" flipV="1">
              <a:off x="10004469" y="3363447"/>
              <a:ext cx="1" cy="4435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1" idx="0"/>
              <a:endCxn id="166" idx="2"/>
            </p:cNvCxnSpPr>
            <p:nvPr/>
          </p:nvCxnSpPr>
          <p:spPr>
            <a:xfrm flipH="1" flipV="1">
              <a:off x="10004469" y="3363447"/>
              <a:ext cx="416817" cy="4435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9" idx="0"/>
              <a:endCxn id="166" idx="2"/>
            </p:cNvCxnSpPr>
            <p:nvPr/>
          </p:nvCxnSpPr>
          <p:spPr>
            <a:xfrm flipH="1" flipV="1">
              <a:off x="10004469" y="3363447"/>
              <a:ext cx="825388" cy="4435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0" idx="0"/>
              <a:endCxn id="167" idx="2"/>
            </p:cNvCxnSpPr>
            <p:nvPr/>
          </p:nvCxnSpPr>
          <p:spPr>
            <a:xfrm flipV="1">
              <a:off x="11302969" y="3363447"/>
              <a:ext cx="178158" cy="4435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2" idx="0"/>
              <a:endCxn id="167" idx="2"/>
            </p:cNvCxnSpPr>
            <p:nvPr/>
          </p:nvCxnSpPr>
          <p:spPr>
            <a:xfrm flipH="1" flipV="1">
              <a:off x="11481127" y="3363447"/>
              <a:ext cx="263130" cy="4435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054864" y="3806968"/>
              <a:ext cx="285887" cy="285887"/>
            </a:xfrm>
            <a:prstGeom prst="ellipse">
              <a:avLst/>
            </a:prstGeom>
            <a:solidFill>
              <a:srgbClr val="F77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Oval 18"/>
            <p:cNvSpPr/>
            <p:nvPr/>
          </p:nvSpPr>
          <p:spPr>
            <a:xfrm>
              <a:off x="10686913" y="3806968"/>
              <a:ext cx="285887" cy="285887"/>
            </a:xfrm>
            <a:prstGeom prst="ellipse">
              <a:avLst/>
            </a:prstGeom>
            <a:solidFill>
              <a:srgbClr val="A4D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Oval 19"/>
            <p:cNvSpPr/>
            <p:nvPr/>
          </p:nvSpPr>
          <p:spPr>
            <a:xfrm>
              <a:off x="11160025" y="3806968"/>
              <a:ext cx="285887" cy="285887"/>
            </a:xfrm>
            <a:prstGeom prst="ellipse">
              <a:avLst/>
            </a:prstGeom>
            <a:solidFill>
              <a:srgbClr val="F0F3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Oval 20"/>
            <p:cNvSpPr/>
            <p:nvPr/>
          </p:nvSpPr>
          <p:spPr>
            <a:xfrm>
              <a:off x="10278342" y="3806968"/>
              <a:ext cx="285887" cy="285887"/>
            </a:xfrm>
            <a:prstGeom prst="ellipse">
              <a:avLst/>
            </a:prstGeom>
            <a:solidFill>
              <a:srgbClr val="9F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Oval 21"/>
            <p:cNvSpPr/>
            <p:nvPr/>
          </p:nvSpPr>
          <p:spPr>
            <a:xfrm>
              <a:off x="11601313" y="3806968"/>
              <a:ext cx="285887" cy="285887"/>
            </a:xfrm>
            <a:prstGeom prst="ellipse">
              <a:avLst/>
            </a:prstGeom>
            <a:solidFill>
              <a:srgbClr val="ED0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p:cNvSpPr/>
            <p:nvPr/>
          </p:nvSpPr>
          <p:spPr>
            <a:xfrm>
              <a:off x="9861526" y="3806968"/>
              <a:ext cx="285887" cy="285887"/>
            </a:xfrm>
            <a:prstGeom prst="ellipse">
              <a:avLst/>
            </a:prstGeom>
            <a:solidFill>
              <a:srgbClr val="46A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Oval 23"/>
            <p:cNvSpPr/>
            <p:nvPr/>
          </p:nvSpPr>
          <p:spPr>
            <a:xfrm>
              <a:off x="9466286" y="3806968"/>
              <a:ext cx="285887" cy="285887"/>
            </a:xfrm>
            <a:prstGeom prst="ellipse">
              <a:avLst/>
            </a:prstGeom>
            <a:solidFill>
              <a:srgbClr val="DB5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65" name="Straight Connector 164"/>
            <p:cNvCxnSpPr>
              <a:stCxn id="168" idx="2"/>
              <a:endCxn id="167" idx="0"/>
            </p:cNvCxnSpPr>
            <p:nvPr/>
          </p:nvCxnSpPr>
          <p:spPr>
            <a:xfrm>
              <a:off x="10669465" y="2612120"/>
              <a:ext cx="811662" cy="43636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66" idx="0"/>
              <a:endCxn id="168" idx="2"/>
            </p:cNvCxnSpPr>
            <p:nvPr/>
          </p:nvCxnSpPr>
          <p:spPr>
            <a:xfrm flipV="1">
              <a:off x="10004469" y="2612120"/>
              <a:ext cx="664996" cy="43636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p:nvPr/>
          </p:nvSpPr>
          <p:spPr>
            <a:xfrm>
              <a:off x="10339296" y="2297154"/>
              <a:ext cx="660337" cy="314966"/>
            </a:xfrm>
            <a:prstGeom prst="roundRect">
              <a:avLst/>
            </a:prstGeom>
            <a:solidFill>
              <a:schemeClr val="bg1"/>
            </a:solidFill>
            <a:ln w="190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0.748</a:t>
              </a:r>
              <a:endParaRPr lang="en-CA" sz="1400" dirty="0">
                <a:solidFill>
                  <a:schemeClr val="tx1"/>
                </a:solidFill>
              </a:endParaRPr>
            </a:p>
          </p:txBody>
        </p:sp>
        <p:sp>
          <p:nvSpPr>
            <p:cNvPr id="166" name="Rounded Rectangle 165"/>
            <p:cNvSpPr/>
            <p:nvPr/>
          </p:nvSpPr>
          <p:spPr>
            <a:xfrm>
              <a:off x="9674300" y="3048481"/>
              <a:ext cx="660337" cy="314966"/>
            </a:xfrm>
            <a:prstGeom prst="roundRect">
              <a:avLst/>
            </a:prstGeom>
            <a:solidFill>
              <a:schemeClr val="bg1"/>
            </a:solidFill>
            <a:ln w="190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0.180</a:t>
              </a:r>
              <a:endParaRPr lang="en-CA" sz="1400" dirty="0">
                <a:solidFill>
                  <a:schemeClr val="tx1"/>
                </a:solidFill>
              </a:endParaRPr>
            </a:p>
          </p:txBody>
        </p:sp>
        <p:sp>
          <p:nvSpPr>
            <p:cNvPr id="167" name="Rounded Rectangle 166"/>
            <p:cNvSpPr/>
            <p:nvPr/>
          </p:nvSpPr>
          <p:spPr>
            <a:xfrm>
              <a:off x="11150958" y="3048481"/>
              <a:ext cx="660337" cy="314966"/>
            </a:xfrm>
            <a:prstGeom prst="roundRect">
              <a:avLst/>
            </a:prstGeom>
            <a:solidFill>
              <a:schemeClr val="bg1"/>
            </a:solidFill>
            <a:ln w="190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0.171</a:t>
              </a:r>
              <a:endParaRPr lang="en-CA" sz="1400" dirty="0">
                <a:solidFill>
                  <a:schemeClr val="tx1"/>
                </a:solidFill>
              </a:endParaRPr>
            </a:p>
          </p:txBody>
        </p:sp>
      </p:grpSp>
      <p:sp>
        <p:nvSpPr>
          <p:cNvPr id="55" name="TextBox 54"/>
          <p:cNvSpPr txBox="1"/>
          <p:nvPr/>
        </p:nvSpPr>
        <p:spPr>
          <a:xfrm>
            <a:off x="10016095" y="5648675"/>
            <a:ext cx="1082348" cy="523220"/>
          </a:xfrm>
          <a:prstGeom prst="rect">
            <a:avLst/>
          </a:prstGeom>
          <a:noFill/>
        </p:spPr>
        <p:txBody>
          <a:bodyPr wrap="none" rtlCol="0">
            <a:spAutoFit/>
          </a:bodyPr>
          <a:lstStyle/>
          <a:p>
            <a:r>
              <a:rPr lang="en-CA" sz="2800" b="1" dirty="0" smtClean="0">
                <a:solidFill>
                  <a:schemeClr val="tx1"/>
                </a:solidFill>
                <a:latin typeface="+mn-lt"/>
              </a:rPr>
              <a:t>ICON</a:t>
            </a:r>
            <a:endParaRPr lang="en-CA" sz="2800" b="1" dirty="0">
              <a:solidFill>
                <a:schemeClr val="tx1"/>
              </a:solidFill>
              <a:latin typeface="+mn-lt"/>
            </a:endParaRPr>
          </a:p>
        </p:txBody>
      </p:sp>
    </p:spTree>
    <p:extLst>
      <p:ext uri="{BB962C8B-B14F-4D97-AF65-F5344CB8AC3E}">
        <p14:creationId xmlns:p14="http://schemas.microsoft.com/office/powerpoint/2010/main" val="3860425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animEffect transition="in" filter="fade">
                                      <p:cBhvr>
                                        <p:cTn id="15" dur="500"/>
                                        <p:tgtEl>
                                          <p:spTgt spid="20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5" grpId="1"/>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24455"/>
            <a:ext cx="8719901" cy="4904945"/>
          </a:xfrm>
          <a:prstGeom prst="rect">
            <a:avLst/>
          </a:prstGeom>
          <a:noFill/>
        </p:spPr>
      </p:pic>
      <p:sp>
        <p:nvSpPr>
          <p:cNvPr id="28" name="Text Placeholder 27"/>
          <p:cNvSpPr>
            <a:spLocks noGrp="1"/>
          </p:cNvSpPr>
          <p:nvPr>
            <p:ph type="body" sz="quarter" idx="10"/>
          </p:nvPr>
        </p:nvSpPr>
        <p:spPr/>
        <p:txBody>
          <a:bodyPr/>
          <a:lstStyle/>
          <a:p>
            <a:r>
              <a:rPr lang="en-CA" dirty="0" smtClean="0">
                <a:solidFill>
                  <a:schemeClr val="tx1"/>
                </a:solidFill>
              </a:rPr>
              <a:t>ICON</a:t>
            </a:r>
            <a:endParaRPr lang="en-CA" dirty="0">
              <a:solidFill>
                <a:schemeClr val="tx1"/>
              </a:solidFill>
            </a:endParaRPr>
          </a:p>
        </p:txBody>
      </p:sp>
      <p:sp>
        <p:nvSpPr>
          <p:cNvPr id="31" name="Slide Number Placeholder 30"/>
          <p:cNvSpPr>
            <a:spLocks noGrp="1"/>
          </p:cNvSpPr>
          <p:nvPr>
            <p:ph type="sldNum" sz="quarter" idx="4"/>
          </p:nvPr>
        </p:nvSpPr>
        <p:spPr/>
        <p:txBody>
          <a:bodyPr/>
          <a:lstStyle/>
          <a:p>
            <a:fld id="{54FD0A11-67B6-4E78-93E2-82CA3CC7F45E}" type="slidenum">
              <a:rPr lang="en-CA" smtClean="0"/>
              <a:pPr/>
              <a:t>23</a:t>
            </a:fld>
            <a:endParaRPr lang="en-CA" dirty="0"/>
          </a:p>
        </p:txBody>
      </p:sp>
      <p:grpSp>
        <p:nvGrpSpPr>
          <p:cNvPr id="61" name="Group 60"/>
          <p:cNvGrpSpPr/>
          <p:nvPr/>
        </p:nvGrpSpPr>
        <p:grpSpPr>
          <a:xfrm>
            <a:off x="7444784" y="2670554"/>
            <a:ext cx="3651811" cy="2425713"/>
            <a:chOff x="642399" y="572466"/>
            <a:chExt cx="4037298" cy="2681773"/>
          </a:xfrm>
        </p:grpSpPr>
        <p:cxnSp>
          <p:nvCxnSpPr>
            <p:cNvPr id="62" name="Straight Connector 61"/>
            <p:cNvCxnSpPr>
              <a:stCxn id="74" idx="0"/>
            </p:cNvCxnSpPr>
            <p:nvPr/>
          </p:nvCxnSpPr>
          <p:spPr>
            <a:xfrm flipV="1">
              <a:off x="853109" y="2180811"/>
              <a:ext cx="937804"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0" idx="0"/>
            </p:cNvCxnSpPr>
            <p:nvPr/>
          </p:nvCxnSpPr>
          <p:spPr>
            <a:xfrm flipV="1">
              <a:off x="1459578" y="2321231"/>
              <a:ext cx="458192" cy="51158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9" idx="0"/>
              <a:endCxn id="83" idx="4"/>
            </p:cNvCxnSpPr>
            <p:nvPr/>
          </p:nvCxnSpPr>
          <p:spPr>
            <a:xfrm flipH="1" flipV="1">
              <a:off x="2039299" y="2439698"/>
              <a:ext cx="2895" cy="3931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7" idx="0"/>
            </p:cNvCxnSpPr>
            <p:nvPr/>
          </p:nvCxnSpPr>
          <p:spPr>
            <a:xfrm flipH="1" flipV="1">
              <a:off x="2153146" y="2331792"/>
              <a:ext cx="503468"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75" idx="0"/>
            </p:cNvCxnSpPr>
            <p:nvPr/>
          </p:nvCxnSpPr>
          <p:spPr>
            <a:xfrm flipH="1" flipV="1">
              <a:off x="2259770" y="2180811"/>
              <a:ext cx="999110"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4" idx="0"/>
              <a:endCxn id="85" idx="3"/>
            </p:cNvCxnSpPr>
            <p:nvPr/>
          </p:nvCxnSpPr>
          <p:spPr>
            <a:xfrm flipV="1">
              <a:off x="2039298" y="1198719"/>
              <a:ext cx="804039" cy="62574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5" idx="5"/>
              <a:endCxn id="82" idx="0"/>
            </p:cNvCxnSpPr>
            <p:nvPr/>
          </p:nvCxnSpPr>
          <p:spPr>
            <a:xfrm>
              <a:off x="3362142" y="1198719"/>
              <a:ext cx="796255" cy="63630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6" idx="0"/>
            </p:cNvCxnSpPr>
            <p:nvPr/>
          </p:nvCxnSpPr>
          <p:spPr>
            <a:xfrm flipV="1">
              <a:off x="3864964" y="2331792"/>
              <a:ext cx="171429"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8" idx="0"/>
            </p:cNvCxnSpPr>
            <p:nvPr/>
          </p:nvCxnSpPr>
          <p:spPr>
            <a:xfrm flipH="1" flipV="1">
              <a:off x="4236991" y="2331792"/>
              <a:ext cx="231996"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2735889" y="572466"/>
              <a:ext cx="733701" cy="733701"/>
              <a:chOff x="2928378" y="2104914"/>
              <a:chExt cx="733701" cy="733701"/>
            </a:xfrm>
          </p:grpSpPr>
          <p:sp>
            <p:nvSpPr>
              <p:cNvPr id="85" name="Oval 84"/>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6" name="Oval 85"/>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72" name="Group 71"/>
            <p:cNvGrpSpPr/>
            <p:nvPr/>
          </p:nvGrpSpPr>
          <p:grpSpPr>
            <a:xfrm>
              <a:off x="1672448" y="1705997"/>
              <a:ext cx="733701" cy="733701"/>
              <a:chOff x="2928378" y="2104914"/>
              <a:chExt cx="733701" cy="733701"/>
            </a:xfrm>
          </p:grpSpPr>
          <p:sp>
            <p:nvSpPr>
              <p:cNvPr id="83" name="Oval 82"/>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Oval 83"/>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73" name="Group 72"/>
            <p:cNvGrpSpPr/>
            <p:nvPr/>
          </p:nvGrpSpPr>
          <p:grpSpPr>
            <a:xfrm>
              <a:off x="3791547" y="1716558"/>
              <a:ext cx="733701" cy="733701"/>
              <a:chOff x="2928378" y="2104914"/>
              <a:chExt cx="733701" cy="733701"/>
            </a:xfrm>
          </p:grpSpPr>
          <p:sp>
            <p:nvSpPr>
              <p:cNvPr id="81" name="Oval 80"/>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2" name="Oval 81"/>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74" name="Oval 73"/>
            <p:cNvSpPr/>
            <p:nvPr/>
          </p:nvSpPr>
          <p:spPr>
            <a:xfrm>
              <a:off x="642399"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Oval 74"/>
            <p:cNvSpPr/>
            <p:nvPr/>
          </p:nvSpPr>
          <p:spPr>
            <a:xfrm>
              <a:off x="3048170"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6" name="Oval 75"/>
            <p:cNvSpPr/>
            <p:nvPr/>
          </p:nvSpPr>
          <p:spPr>
            <a:xfrm>
              <a:off x="3654254"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7" name="Oval 76"/>
            <p:cNvSpPr/>
            <p:nvPr/>
          </p:nvSpPr>
          <p:spPr>
            <a:xfrm>
              <a:off x="244590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Oval 77"/>
            <p:cNvSpPr/>
            <p:nvPr/>
          </p:nvSpPr>
          <p:spPr>
            <a:xfrm>
              <a:off x="4258277"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Oval 78"/>
            <p:cNvSpPr/>
            <p:nvPr/>
          </p:nvSpPr>
          <p:spPr>
            <a:xfrm>
              <a:off x="183148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0" name="Oval 79"/>
            <p:cNvSpPr/>
            <p:nvPr/>
          </p:nvSpPr>
          <p:spPr>
            <a:xfrm>
              <a:off x="1248868"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2" name="Rectangle 31"/>
          <p:cNvSpPr/>
          <p:nvPr/>
        </p:nvSpPr>
        <p:spPr>
          <a:xfrm>
            <a:off x="7315200" y="4648200"/>
            <a:ext cx="3962400" cy="533399"/>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lt1"/>
              </a:solidFill>
            </a:endParaRPr>
          </a:p>
        </p:txBody>
      </p:sp>
    </p:spTree>
    <p:extLst>
      <p:ext uri="{BB962C8B-B14F-4D97-AF65-F5344CB8AC3E}">
        <p14:creationId xmlns:p14="http://schemas.microsoft.com/office/powerpoint/2010/main" val="2271205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arn(inVertical)">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smtClean="0"/>
              <a:t>ICON</a:t>
            </a:r>
            <a:endParaRPr lang="en-CA" dirty="0"/>
          </a:p>
        </p:txBody>
      </p:sp>
      <p:sp>
        <p:nvSpPr>
          <p:cNvPr id="3" name="Slide Number Placeholder 2"/>
          <p:cNvSpPr>
            <a:spLocks noGrp="1"/>
          </p:cNvSpPr>
          <p:nvPr>
            <p:ph type="sldNum" sz="quarter" idx="4"/>
          </p:nvPr>
        </p:nvSpPr>
        <p:spPr/>
        <p:txBody>
          <a:bodyPr/>
          <a:lstStyle/>
          <a:p>
            <a:fld id="{54FD0A11-67B6-4E78-93E2-82CA3CC7F45E}" type="slidenum">
              <a:rPr lang="en-CA" smtClean="0"/>
              <a:pPr/>
              <a:t>24</a:t>
            </a:fld>
            <a:endParaRPr lang="en-CA" dirty="0"/>
          </a:p>
        </p:txBody>
      </p:sp>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24455"/>
            <a:ext cx="8719901" cy="4904944"/>
          </a:xfrm>
          <a:prstGeom prst="rect">
            <a:avLst/>
          </a:prstGeom>
          <a:noFill/>
        </p:spPr>
      </p:pic>
      <p:grpSp>
        <p:nvGrpSpPr>
          <p:cNvPr id="87" name="Group 86"/>
          <p:cNvGrpSpPr/>
          <p:nvPr/>
        </p:nvGrpSpPr>
        <p:grpSpPr>
          <a:xfrm>
            <a:off x="7444784" y="2670554"/>
            <a:ext cx="3651811" cy="2425713"/>
            <a:chOff x="642399" y="572466"/>
            <a:chExt cx="4037298" cy="2681773"/>
          </a:xfrm>
        </p:grpSpPr>
        <p:cxnSp>
          <p:nvCxnSpPr>
            <p:cNvPr id="88" name="Straight Connector 87"/>
            <p:cNvCxnSpPr>
              <a:stCxn id="100" idx="0"/>
            </p:cNvCxnSpPr>
            <p:nvPr/>
          </p:nvCxnSpPr>
          <p:spPr>
            <a:xfrm flipV="1">
              <a:off x="853109" y="2180811"/>
              <a:ext cx="937804"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6" idx="0"/>
            </p:cNvCxnSpPr>
            <p:nvPr/>
          </p:nvCxnSpPr>
          <p:spPr>
            <a:xfrm flipV="1">
              <a:off x="1459578" y="2321231"/>
              <a:ext cx="458192" cy="51158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05" idx="0"/>
              <a:endCxn id="109" idx="4"/>
            </p:cNvCxnSpPr>
            <p:nvPr/>
          </p:nvCxnSpPr>
          <p:spPr>
            <a:xfrm flipH="1" flipV="1">
              <a:off x="2039299" y="2439698"/>
              <a:ext cx="2895" cy="3931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03" idx="0"/>
            </p:cNvCxnSpPr>
            <p:nvPr/>
          </p:nvCxnSpPr>
          <p:spPr>
            <a:xfrm flipH="1" flipV="1">
              <a:off x="2153146" y="2331792"/>
              <a:ext cx="503468"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01" idx="0"/>
            </p:cNvCxnSpPr>
            <p:nvPr/>
          </p:nvCxnSpPr>
          <p:spPr>
            <a:xfrm flipH="1" flipV="1">
              <a:off x="2259770" y="2180811"/>
              <a:ext cx="999110"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10" idx="0"/>
              <a:endCxn id="111" idx="3"/>
            </p:cNvCxnSpPr>
            <p:nvPr/>
          </p:nvCxnSpPr>
          <p:spPr>
            <a:xfrm flipV="1">
              <a:off x="2039298" y="1198719"/>
              <a:ext cx="804039" cy="62574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11" idx="5"/>
              <a:endCxn id="108" idx="0"/>
            </p:cNvCxnSpPr>
            <p:nvPr/>
          </p:nvCxnSpPr>
          <p:spPr>
            <a:xfrm>
              <a:off x="3362142" y="1198719"/>
              <a:ext cx="796255" cy="63630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2" idx="0"/>
            </p:cNvCxnSpPr>
            <p:nvPr/>
          </p:nvCxnSpPr>
          <p:spPr>
            <a:xfrm flipV="1">
              <a:off x="3864964" y="2331792"/>
              <a:ext cx="171429"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04" idx="0"/>
            </p:cNvCxnSpPr>
            <p:nvPr/>
          </p:nvCxnSpPr>
          <p:spPr>
            <a:xfrm flipH="1" flipV="1">
              <a:off x="4236991" y="2331792"/>
              <a:ext cx="231996"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2735889" y="572466"/>
              <a:ext cx="733701" cy="733701"/>
              <a:chOff x="2928378" y="2104914"/>
              <a:chExt cx="733701" cy="733701"/>
            </a:xfrm>
          </p:grpSpPr>
          <p:sp>
            <p:nvSpPr>
              <p:cNvPr id="111" name="Oval 110"/>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 name="Oval 111"/>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8" name="Group 97"/>
            <p:cNvGrpSpPr/>
            <p:nvPr/>
          </p:nvGrpSpPr>
          <p:grpSpPr>
            <a:xfrm>
              <a:off x="1672448" y="1705997"/>
              <a:ext cx="733701" cy="733701"/>
              <a:chOff x="2928378" y="2104914"/>
              <a:chExt cx="733701" cy="733701"/>
            </a:xfrm>
          </p:grpSpPr>
          <p:sp>
            <p:nvSpPr>
              <p:cNvPr id="109" name="Oval 108"/>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 name="Oval 109"/>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9" name="Group 98"/>
            <p:cNvGrpSpPr/>
            <p:nvPr/>
          </p:nvGrpSpPr>
          <p:grpSpPr>
            <a:xfrm>
              <a:off x="3791547" y="1716558"/>
              <a:ext cx="733701" cy="733701"/>
              <a:chOff x="2928378" y="2104914"/>
              <a:chExt cx="733701" cy="733701"/>
            </a:xfrm>
          </p:grpSpPr>
          <p:sp>
            <p:nvSpPr>
              <p:cNvPr id="107" name="Oval 106"/>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8" name="Oval 107"/>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00" name="Oval 99"/>
            <p:cNvSpPr/>
            <p:nvPr/>
          </p:nvSpPr>
          <p:spPr>
            <a:xfrm>
              <a:off x="642399"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1" name="Oval 100"/>
            <p:cNvSpPr/>
            <p:nvPr/>
          </p:nvSpPr>
          <p:spPr>
            <a:xfrm>
              <a:off x="3048170"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2" name="Oval 101"/>
            <p:cNvSpPr/>
            <p:nvPr/>
          </p:nvSpPr>
          <p:spPr>
            <a:xfrm>
              <a:off x="3654254"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3" name="Oval 102"/>
            <p:cNvSpPr/>
            <p:nvPr/>
          </p:nvSpPr>
          <p:spPr>
            <a:xfrm>
              <a:off x="244590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4" name="Oval 103"/>
            <p:cNvSpPr/>
            <p:nvPr/>
          </p:nvSpPr>
          <p:spPr>
            <a:xfrm>
              <a:off x="4258277"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5" name="Oval 104"/>
            <p:cNvSpPr/>
            <p:nvPr/>
          </p:nvSpPr>
          <p:spPr>
            <a:xfrm>
              <a:off x="183148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6" name="Oval 105"/>
            <p:cNvSpPr/>
            <p:nvPr/>
          </p:nvSpPr>
          <p:spPr>
            <a:xfrm>
              <a:off x="1248868"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13" name="Oval 112"/>
          <p:cNvSpPr/>
          <p:nvPr/>
        </p:nvSpPr>
        <p:spPr>
          <a:xfrm>
            <a:off x="9018000" y="4654800"/>
            <a:ext cx="489637" cy="497392"/>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4" name="Oval 113"/>
          <p:cNvSpPr/>
          <p:nvPr/>
        </p:nvSpPr>
        <p:spPr>
          <a:xfrm>
            <a:off x="4876800" y="2744819"/>
            <a:ext cx="1066800" cy="76038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7010400" y="1524000"/>
            <a:ext cx="4419600" cy="523220"/>
          </a:xfrm>
          <a:prstGeom prst="rect">
            <a:avLst/>
          </a:prstGeom>
          <a:noFill/>
        </p:spPr>
        <p:txBody>
          <a:bodyPr wrap="square" rtlCol="0">
            <a:spAutoFit/>
          </a:bodyPr>
          <a:lstStyle/>
          <a:p>
            <a:pPr algn="r"/>
            <a:r>
              <a:rPr lang="en-CA" sz="2800" b="1" dirty="0" smtClean="0">
                <a:solidFill>
                  <a:schemeClr val="tx1"/>
                </a:solidFill>
                <a:latin typeface="+mn-lt"/>
              </a:rPr>
              <a:t>Single object interaction</a:t>
            </a:r>
            <a:endParaRPr lang="en-CA" sz="2800" b="1" dirty="0">
              <a:solidFill>
                <a:schemeClr val="tx1"/>
              </a:solidFill>
              <a:latin typeface="+mn-lt"/>
            </a:endParaRPr>
          </a:p>
        </p:txBody>
      </p:sp>
    </p:spTree>
    <p:extLst>
      <p:ext uri="{BB962C8B-B14F-4D97-AF65-F5344CB8AC3E}">
        <p14:creationId xmlns:p14="http://schemas.microsoft.com/office/powerpoint/2010/main" val="2283032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heel(1)">
                                      <p:cBhvr>
                                        <p:cTn id="7" dur="2000"/>
                                        <p:tgtEl>
                                          <p:spTgt spid="1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wheel(1)">
                                      <p:cBhvr>
                                        <p:cTn id="10" dur="2000"/>
                                        <p:tgtEl>
                                          <p:spTgt spid="1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smtClean="0"/>
              <a:t>ICON</a:t>
            </a:r>
            <a:endParaRPr lang="en-CA" dirty="0"/>
          </a:p>
        </p:txBody>
      </p:sp>
      <p:sp>
        <p:nvSpPr>
          <p:cNvPr id="32" name="Slide Number Placeholder 31"/>
          <p:cNvSpPr>
            <a:spLocks noGrp="1"/>
          </p:cNvSpPr>
          <p:nvPr>
            <p:ph type="sldNum" sz="quarter" idx="4"/>
          </p:nvPr>
        </p:nvSpPr>
        <p:spPr/>
        <p:txBody>
          <a:bodyPr/>
          <a:lstStyle/>
          <a:p>
            <a:fld id="{54FD0A11-67B6-4E78-93E2-82CA3CC7F45E}" type="slidenum">
              <a:rPr lang="en-CA" smtClean="0"/>
              <a:pPr/>
              <a:t>25</a:t>
            </a:fld>
            <a:endParaRPr lang="en-CA" dirty="0"/>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24455"/>
            <a:ext cx="8719900" cy="4904944"/>
          </a:xfrm>
          <a:prstGeom prst="rect">
            <a:avLst/>
          </a:prstGeom>
          <a:noFill/>
        </p:spPr>
      </p:pic>
      <p:grpSp>
        <p:nvGrpSpPr>
          <p:cNvPr id="66" name="Group 65"/>
          <p:cNvGrpSpPr/>
          <p:nvPr/>
        </p:nvGrpSpPr>
        <p:grpSpPr>
          <a:xfrm>
            <a:off x="7444784" y="2670554"/>
            <a:ext cx="3651811" cy="2425713"/>
            <a:chOff x="642399" y="572466"/>
            <a:chExt cx="4037298" cy="2681773"/>
          </a:xfrm>
        </p:grpSpPr>
        <p:cxnSp>
          <p:nvCxnSpPr>
            <p:cNvPr id="67" name="Straight Connector 66"/>
            <p:cNvCxnSpPr>
              <a:stCxn id="79" idx="0"/>
            </p:cNvCxnSpPr>
            <p:nvPr/>
          </p:nvCxnSpPr>
          <p:spPr>
            <a:xfrm flipV="1">
              <a:off x="853109" y="2180811"/>
              <a:ext cx="937804"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5" idx="0"/>
            </p:cNvCxnSpPr>
            <p:nvPr/>
          </p:nvCxnSpPr>
          <p:spPr>
            <a:xfrm flipV="1">
              <a:off x="1459578" y="2321231"/>
              <a:ext cx="458192" cy="51158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84" idx="0"/>
              <a:endCxn id="88" idx="4"/>
            </p:cNvCxnSpPr>
            <p:nvPr/>
          </p:nvCxnSpPr>
          <p:spPr>
            <a:xfrm flipH="1" flipV="1">
              <a:off x="2039299" y="2439698"/>
              <a:ext cx="2895" cy="3931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82" idx="0"/>
            </p:cNvCxnSpPr>
            <p:nvPr/>
          </p:nvCxnSpPr>
          <p:spPr>
            <a:xfrm flipH="1" flipV="1">
              <a:off x="2153146" y="2331792"/>
              <a:ext cx="503468"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80" idx="0"/>
            </p:cNvCxnSpPr>
            <p:nvPr/>
          </p:nvCxnSpPr>
          <p:spPr>
            <a:xfrm flipH="1" flipV="1">
              <a:off x="2259770" y="2180811"/>
              <a:ext cx="999110"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89" idx="0"/>
              <a:endCxn id="90" idx="3"/>
            </p:cNvCxnSpPr>
            <p:nvPr/>
          </p:nvCxnSpPr>
          <p:spPr>
            <a:xfrm flipV="1">
              <a:off x="2039298" y="1198719"/>
              <a:ext cx="804039" cy="62574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90" idx="5"/>
              <a:endCxn id="87" idx="0"/>
            </p:cNvCxnSpPr>
            <p:nvPr/>
          </p:nvCxnSpPr>
          <p:spPr>
            <a:xfrm>
              <a:off x="3362142" y="1198719"/>
              <a:ext cx="796255" cy="63630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81" idx="0"/>
            </p:cNvCxnSpPr>
            <p:nvPr/>
          </p:nvCxnSpPr>
          <p:spPr>
            <a:xfrm flipV="1">
              <a:off x="3864964" y="2331792"/>
              <a:ext cx="171429"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83" idx="0"/>
            </p:cNvCxnSpPr>
            <p:nvPr/>
          </p:nvCxnSpPr>
          <p:spPr>
            <a:xfrm flipH="1" flipV="1">
              <a:off x="4236991" y="2331792"/>
              <a:ext cx="231996"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2735889" y="572466"/>
              <a:ext cx="733701" cy="733701"/>
              <a:chOff x="2928378" y="2104914"/>
              <a:chExt cx="733701" cy="733701"/>
            </a:xfrm>
          </p:grpSpPr>
          <p:sp>
            <p:nvSpPr>
              <p:cNvPr id="90" name="Oval 89"/>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1" name="Oval 90"/>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77" name="Group 76"/>
            <p:cNvGrpSpPr/>
            <p:nvPr/>
          </p:nvGrpSpPr>
          <p:grpSpPr>
            <a:xfrm>
              <a:off x="1672448" y="1705997"/>
              <a:ext cx="733701" cy="733701"/>
              <a:chOff x="2928378" y="2104914"/>
              <a:chExt cx="733701" cy="733701"/>
            </a:xfrm>
          </p:grpSpPr>
          <p:sp>
            <p:nvSpPr>
              <p:cNvPr id="88" name="Oval 87"/>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9" name="Oval 88"/>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78" name="Group 77"/>
            <p:cNvGrpSpPr/>
            <p:nvPr/>
          </p:nvGrpSpPr>
          <p:grpSpPr>
            <a:xfrm>
              <a:off x="3791547" y="1716558"/>
              <a:ext cx="733701" cy="733701"/>
              <a:chOff x="2928378" y="2104914"/>
              <a:chExt cx="733701" cy="733701"/>
            </a:xfrm>
          </p:grpSpPr>
          <p:sp>
            <p:nvSpPr>
              <p:cNvPr id="86" name="Oval 85"/>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Oval 86"/>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79" name="Oval 78"/>
            <p:cNvSpPr/>
            <p:nvPr/>
          </p:nvSpPr>
          <p:spPr>
            <a:xfrm>
              <a:off x="642399"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0" name="Oval 79"/>
            <p:cNvSpPr/>
            <p:nvPr/>
          </p:nvSpPr>
          <p:spPr>
            <a:xfrm>
              <a:off x="3048170"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Oval 80"/>
            <p:cNvSpPr/>
            <p:nvPr/>
          </p:nvSpPr>
          <p:spPr>
            <a:xfrm>
              <a:off x="3654254"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2" name="Oval 81"/>
            <p:cNvSpPr/>
            <p:nvPr/>
          </p:nvSpPr>
          <p:spPr>
            <a:xfrm>
              <a:off x="244590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Oval 82"/>
            <p:cNvSpPr/>
            <p:nvPr/>
          </p:nvSpPr>
          <p:spPr>
            <a:xfrm>
              <a:off x="4258277"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Oval 83"/>
            <p:cNvSpPr/>
            <p:nvPr/>
          </p:nvSpPr>
          <p:spPr>
            <a:xfrm>
              <a:off x="183148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5" name="Oval 84"/>
            <p:cNvSpPr/>
            <p:nvPr/>
          </p:nvSpPr>
          <p:spPr>
            <a:xfrm>
              <a:off x="1248868"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2" name="Oval 91"/>
          <p:cNvSpPr/>
          <p:nvPr/>
        </p:nvSpPr>
        <p:spPr>
          <a:xfrm>
            <a:off x="10123938" y="4655385"/>
            <a:ext cx="489637" cy="497392"/>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3" name="Oval 92"/>
          <p:cNvSpPr/>
          <p:nvPr/>
        </p:nvSpPr>
        <p:spPr>
          <a:xfrm>
            <a:off x="381000" y="3048000"/>
            <a:ext cx="2819400" cy="358139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7010400" y="1524000"/>
            <a:ext cx="4419600" cy="523220"/>
          </a:xfrm>
          <a:prstGeom prst="rect">
            <a:avLst/>
          </a:prstGeom>
          <a:noFill/>
        </p:spPr>
        <p:txBody>
          <a:bodyPr wrap="square" rtlCol="0">
            <a:spAutoFit/>
          </a:bodyPr>
          <a:lstStyle/>
          <a:p>
            <a:pPr algn="r"/>
            <a:r>
              <a:rPr lang="en-CA" sz="2800" b="1" dirty="0" smtClean="0">
                <a:solidFill>
                  <a:schemeClr val="tx1"/>
                </a:solidFill>
                <a:latin typeface="+mn-lt"/>
              </a:rPr>
              <a:t>Single object interaction</a:t>
            </a:r>
            <a:endParaRPr lang="en-CA" sz="2800" b="1" dirty="0">
              <a:solidFill>
                <a:schemeClr val="tx1"/>
              </a:solidFill>
              <a:latin typeface="+mn-lt"/>
            </a:endParaRPr>
          </a:p>
        </p:txBody>
      </p:sp>
    </p:spTree>
    <p:extLst>
      <p:ext uri="{BB962C8B-B14F-4D97-AF65-F5344CB8AC3E}">
        <p14:creationId xmlns:p14="http://schemas.microsoft.com/office/powerpoint/2010/main" val="516023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heel(1)">
                                      <p:cBhvr>
                                        <p:cTn id="7" dur="2000"/>
                                        <p:tgtEl>
                                          <p:spTgt spid="9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heel(1)">
                                      <p:cBhvr>
                                        <p:cTn id="10" dur="2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smtClean="0"/>
              <a:t>ICON</a:t>
            </a:r>
            <a:endParaRPr lang="en-CA" dirty="0"/>
          </a:p>
        </p:txBody>
      </p:sp>
      <p:sp>
        <p:nvSpPr>
          <p:cNvPr id="3" name="Slide Number Placeholder 2"/>
          <p:cNvSpPr>
            <a:spLocks noGrp="1"/>
          </p:cNvSpPr>
          <p:nvPr>
            <p:ph type="sldNum" sz="quarter" idx="4"/>
          </p:nvPr>
        </p:nvSpPr>
        <p:spPr/>
        <p:txBody>
          <a:bodyPr/>
          <a:lstStyle/>
          <a:p>
            <a:fld id="{54FD0A11-67B6-4E78-93E2-82CA3CC7F45E}" type="slidenum">
              <a:rPr lang="en-CA" smtClean="0"/>
              <a:pPr/>
              <a:t>26</a:t>
            </a:fld>
            <a:endParaRPr lang="en-CA" dirty="0"/>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24455"/>
            <a:ext cx="8719900" cy="4904944"/>
          </a:xfrm>
          <a:prstGeom prst="rect">
            <a:avLst/>
          </a:prstGeom>
          <a:noFill/>
        </p:spPr>
      </p:pic>
      <p:grpSp>
        <p:nvGrpSpPr>
          <p:cNvPr id="36" name="Group 35"/>
          <p:cNvGrpSpPr/>
          <p:nvPr/>
        </p:nvGrpSpPr>
        <p:grpSpPr>
          <a:xfrm>
            <a:off x="7444784" y="2670554"/>
            <a:ext cx="3651811" cy="2425713"/>
            <a:chOff x="642399" y="572466"/>
            <a:chExt cx="4037298" cy="2681773"/>
          </a:xfrm>
        </p:grpSpPr>
        <p:cxnSp>
          <p:nvCxnSpPr>
            <p:cNvPr id="37" name="Straight Connector 36"/>
            <p:cNvCxnSpPr>
              <a:stCxn id="49" idx="0"/>
            </p:cNvCxnSpPr>
            <p:nvPr/>
          </p:nvCxnSpPr>
          <p:spPr>
            <a:xfrm flipV="1">
              <a:off x="853109" y="2180811"/>
              <a:ext cx="937804"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55" idx="0"/>
            </p:cNvCxnSpPr>
            <p:nvPr/>
          </p:nvCxnSpPr>
          <p:spPr>
            <a:xfrm flipV="1">
              <a:off x="1459578" y="2321231"/>
              <a:ext cx="458192" cy="51158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54" idx="0"/>
              <a:endCxn id="86" idx="4"/>
            </p:cNvCxnSpPr>
            <p:nvPr/>
          </p:nvCxnSpPr>
          <p:spPr>
            <a:xfrm flipH="1" flipV="1">
              <a:off x="2039299" y="2439698"/>
              <a:ext cx="2895" cy="3931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52" idx="0"/>
            </p:cNvCxnSpPr>
            <p:nvPr/>
          </p:nvCxnSpPr>
          <p:spPr>
            <a:xfrm flipH="1" flipV="1">
              <a:off x="2153146" y="2331792"/>
              <a:ext cx="503468"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0"/>
            </p:cNvCxnSpPr>
            <p:nvPr/>
          </p:nvCxnSpPr>
          <p:spPr>
            <a:xfrm flipH="1" flipV="1">
              <a:off x="2259770" y="2180811"/>
              <a:ext cx="999110"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87" idx="0"/>
              <a:endCxn id="88" idx="3"/>
            </p:cNvCxnSpPr>
            <p:nvPr/>
          </p:nvCxnSpPr>
          <p:spPr>
            <a:xfrm flipV="1">
              <a:off x="2039298" y="1198719"/>
              <a:ext cx="804039" cy="62574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88" idx="5"/>
              <a:endCxn id="57" idx="0"/>
            </p:cNvCxnSpPr>
            <p:nvPr/>
          </p:nvCxnSpPr>
          <p:spPr>
            <a:xfrm>
              <a:off x="3362142" y="1198719"/>
              <a:ext cx="796255" cy="63630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1" idx="0"/>
            </p:cNvCxnSpPr>
            <p:nvPr/>
          </p:nvCxnSpPr>
          <p:spPr>
            <a:xfrm flipV="1">
              <a:off x="3864964" y="2331792"/>
              <a:ext cx="171429"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3" idx="0"/>
            </p:cNvCxnSpPr>
            <p:nvPr/>
          </p:nvCxnSpPr>
          <p:spPr>
            <a:xfrm flipH="1" flipV="1">
              <a:off x="4236991" y="2331792"/>
              <a:ext cx="231996"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2735889" y="572466"/>
              <a:ext cx="733701" cy="733701"/>
              <a:chOff x="2928378" y="2104914"/>
              <a:chExt cx="733701" cy="733701"/>
            </a:xfrm>
          </p:grpSpPr>
          <p:sp>
            <p:nvSpPr>
              <p:cNvPr id="88" name="Oval 87"/>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9" name="Oval 88"/>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7" name="Group 46"/>
            <p:cNvGrpSpPr/>
            <p:nvPr/>
          </p:nvGrpSpPr>
          <p:grpSpPr>
            <a:xfrm>
              <a:off x="1672448" y="1705997"/>
              <a:ext cx="733701" cy="733701"/>
              <a:chOff x="2928378" y="2104914"/>
              <a:chExt cx="733701" cy="733701"/>
            </a:xfrm>
          </p:grpSpPr>
          <p:sp>
            <p:nvSpPr>
              <p:cNvPr id="86" name="Oval 85"/>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Oval 86"/>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8" name="Group 47"/>
            <p:cNvGrpSpPr/>
            <p:nvPr/>
          </p:nvGrpSpPr>
          <p:grpSpPr>
            <a:xfrm>
              <a:off x="3791547" y="1716558"/>
              <a:ext cx="733701" cy="733701"/>
              <a:chOff x="2928378" y="2104914"/>
              <a:chExt cx="733701" cy="733701"/>
            </a:xfrm>
          </p:grpSpPr>
          <p:sp>
            <p:nvSpPr>
              <p:cNvPr id="56" name="Oval 55"/>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Oval 56"/>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9" name="Oval 48"/>
            <p:cNvSpPr/>
            <p:nvPr/>
          </p:nvSpPr>
          <p:spPr>
            <a:xfrm>
              <a:off x="642399"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Oval 49"/>
            <p:cNvSpPr/>
            <p:nvPr/>
          </p:nvSpPr>
          <p:spPr>
            <a:xfrm>
              <a:off x="3048170"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p:cNvSpPr/>
            <p:nvPr/>
          </p:nvSpPr>
          <p:spPr>
            <a:xfrm>
              <a:off x="3654254"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Oval 51"/>
            <p:cNvSpPr/>
            <p:nvPr/>
          </p:nvSpPr>
          <p:spPr>
            <a:xfrm>
              <a:off x="244590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Oval 52"/>
            <p:cNvSpPr/>
            <p:nvPr/>
          </p:nvSpPr>
          <p:spPr>
            <a:xfrm>
              <a:off x="4258277"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Oval 53"/>
            <p:cNvSpPr/>
            <p:nvPr/>
          </p:nvSpPr>
          <p:spPr>
            <a:xfrm>
              <a:off x="183148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Oval 54"/>
            <p:cNvSpPr/>
            <p:nvPr/>
          </p:nvSpPr>
          <p:spPr>
            <a:xfrm>
              <a:off x="1248868"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0" name="Oval 89"/>
          <p:cNvSpPr/>
          <p:nvPr/>
        </p:nvSpPr>
        <p:spPr>
          <a:xfrm>
            <a:off x="8302930" y="3614479"/>
            <a:ext cx="803804" cy="816535"/>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1" name="Oval 90"/>
          <p:cNvSpPr/>
          <p:nvPr/>
        </p:nvSpPr>
        <p:spPr>
          <a:xfrm>
            <a:off x="2971800" y="2286001"/>
            <a:ext cx="2971800" cy="1839332"/>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7010400" y="1524000"/>
            <a:ext cx="4419600" cy="523220"/>
          </a:xfrm>
          <a:prstGeom prst="rect">
            <a:avLst/>
          </a:prstGeom>
          <a:noFill/>
        </p:spPr>
        <p:txBody>
          <a:bodyPr wrap="square" rtlCol="0">
            <a:spAutoFit/>
          </a:bodyPr>
          <a:lstStyle/>
          <a:p>
            <a:pPr algn="r"/>
            <a:r>
              <a:rPr lang="en-CA" sz="2800" b="1" dirty="0" smtClean="0">
                <a:solidFill>
                  <a:schemeClr val="tx1"/>
                </a:solidFill>
                <a:latin typeface="+mn-lt"/>
              </a:rPr>
              <a:t>Group interaction</a:t>
            </a:r>
            <a:endParaRPr lang="en-CA" sz="2800" b="1" dirty="0">
              <a:solidFill>
                <a:schemeClr val="tx1"/>
              </a:solidFill>
              <a:latin typeface="+mn-lt"/>
            </a:endParaRPr>
          </a:p>
        </p:txBody>
      </p:sp>
    </p:spTree>
    <p:extLst>
      <p:ext uri="{BB962C8B-B14F-4D97-AF65-F5344CB8AC3E}">
        <p14:creationId xmlns:p14="http://schemas.microsoft.com/office/powerpoint/2010/main" val="2237381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heel(1)">
                                      <p:cBhvr>
                                        <p:cTn id="7" dur="2000"/>
                                        <p:tgtEl>
                                          <p:spTgt spid="9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wheel(1)">
                                      <p:cBhvr>
                                        <p:cTn id="10" dur="2000"/>
                                        <p:tgtEl>
                                          <p:spTgt spid="9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smtClean="0"/>
              <a:t>ICON</a:t>
            </a:r>
            <a:endParaRPr lang="en-CA" dirty="0"/>
          </a:p>
        </p:txBody>
      </p:sp>
      <p:sp>
        <p:nvSpPr>
          <p:cNvPr id="3" name="Slide Number Placeholder 2"/>
          <p:cNvSpPr>
            <a:spLocks noGrp="1"/>
          </p:cNvSpPr>
          <p:nvPr>
            <p:ph type="sldNum" sz="quarter" idx="4"/>
          </p:nvPr>
        </p:nvSpPr>
        <p:spPr/>
        <p:txBody>
          <a:bodyPr/>
          <a:lstStyle/>
          <a:p>
            <a:fld id="{54FD0A11-67B6-4E78-93E2-82CA3CC7F45E}" type="slidenum">
              <a:rPr lang="en-CA" smtClean="0"/>
              <a:pPr/>
              <a:t>27</a:t>
            </a:fld>
            <a:endParaRPr lang="en-CA"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24455"/>
            <a:ext cx="8719900" cy="4904943"/>
          </a:xfrm>
          <a:prstGeom prst="rect">
            <a:avLst/>
          </a:prstGeom>
          <a:noFill/>
        </p:spPr>
      </p:pic>
      <p:grpSp>
        <p:nvGrpSpPr>
          <p:cNvPr id="65" name="Group 64"/>
          <p:cNvGrpSpPr/>
          <p:nvPr/>
        </p:nvGrpSpPr>
        <p:grpSpPr>
          <a:xfrm>
            <a:off x="7444784" y="2670554"/>
            <a:ext cx="3651811" cy="2425713"/>
            <a:chOff x="642399" y="572466"/>
            <a:chExt cx="4037298" cy="2681773"/>
          </a:xfrm>
        </p:grpSpPr>
        <p:cxnSp>
          <p:nvCxnSpPr>
            <p:cNvPr id="66" name="Straight Connector 65"/>
            <p:cNvCxnSpPr>
              <a:stCxn id="78" idx="0"/>
            </p:cNvCxnSpPr>
            <p:nvPr/>
          </p:nvCxnSpPr>
          <p:spPr>
            <a:xfrm flipV="1">
              <a:off x="853109" y="2180811"/>
              <a:ext cx="937804"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4" idx="0"/>
            </p:cNvCxnSpPr>
            <p:nvPr/>
          </p:nvCxnSpPr>
          <p:spPr>
            <a:xfrm flipV="1">
              <a:off x="1459578" y="2321231"/>
              <a:ext cx="458192" cy="51158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3" idx="0"/>
              <a:endCxn id="87" idx="4"/>
            </p:cNvCxnSpPr>
            <p:nvPr/>
          </p:nvCxnSpPr>
          <p:spPr>
            <a:xfrm flipH="1" flipV="1">
              <a:off x="2039299" y="2439698"/>
              <a:ext cx="2895" cy="3931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81" idx="0"/>
            </p:cNvCxnSpPr>
            <p:nvPr/>
          </p:nvCxnSpPr>
          <p:spPr>
            <a:xfrm flipH="1" flipV="1">
              <a:off x="2153146" y="2331792"/>
              <a:ext cx="503468"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9" idx="0"/>
            </p:cNvCxnSpPr>
            <p:nvPr/>
          </p:nvCxnSpPr>
          <p:spPr>
            <a:xfrm flipH="1" flipV="1">
              <a:off x="2259770" y="2180811"/>
              <a:ext cx="999110"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88" idx="0"/>
              <a:endCxn id="89" idx="3"/>
            </p:cNvCxnSpPr>
            <p:nvPr/>
          </p:nvCxnSpPr>
          <p:spPr>
            <a:xfrm flipV="1">
              <a:off x="2039298" y="1198719"/>
              <a:ext cx="804039" cy="62574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89" idx="5"/>
              <a:endCxn id="86" idx="0"/>
            </p:cNvCxnSpPr>
            <p:nvPr/>
          </p:nvCxnSpPr>
          <p:spPr>
            <a:xfrm>
              <a:off x="3362142" y="1198719"/>
              <a:ext cx="796255" cy="63630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80" idx="0"/>
            </p:cNvCxnSpPr>
            <p:nvPr/>
          </p:nvCxnSpPr>
          <p:spPr>
            <a:xfrm flipV="1">
              <a:off x="3864964" y="2331792"/>
              <a:ext cx="171429"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82" idx="0"/>
            </p:cNvCxnSpPr>
            <p:nvPr/>
          </p:nvCxnSpPr>
          <p:spPr>
            <a:xfrm flipH="1" flipV="1">
              <a:off x="4236991" y="2331792"/>
              <a:ext cx="231996"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2735889" y="572466"/>
              <a:ext cx="733701" cy="733701"/>
              <a:chOff x="2928378" y="2104914"/>
              <a:chExt cx="733701" cy="733701"/>
            </a:xfrm>
          </p:grpSpPr>
          <p:sp>
            <p:nvSpPr>
              <p:cNvPr id="89" name="Oval 88"/>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0" name="Oval 89"/>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76" name="Group 75"/>
            <p:cNvGrpSpPr/>
            <p:nvPr/>
          </p:nvGrpSpPr>
          <p:grpSpPr>
            <a:xfrm>
              <a:off x="1672448" y="1705997"/>
              <a:ext cx="733701" cy="733701"/>
              <a:chOff x="2928378" y="2104914"/>
              <a:chExt cx="733701" cy="733701"/>
            </a:xfrm>
          </p:grpSpPr>
          <p:sp>
            <p:nvSpPr>
              <p:cNvPr id="87" name="Oval 86"/>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Oval 87"/>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77" name="Group 76"/>
            <p:cNvGrpSpPr/>
            <p:nvPr/>
          </p:nvGrpSpPr>
          <p:grpSpPr>
            <a:xfrm>
              <a:off x="3791547" y="1716558"/>
              <a:ext cx="733701" cy="733701"/>
              <a:chOff x="2928378" y="2104914"/>
              <a:chExt cx="733701" cy="733701"/>
            </a:xfrm>
          </p:grpSpPr>
          <p:sp>
            <p:nvSpPr>
              <p:cNvPr id="85" name="Oval 84"/>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6" name="Oval 85"/>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78" name="Oval 77"/>
            <p:cNvSpPr/>
            <p:nvPr/>
          </p:nvSpPr>
          <p:spPr>
            <a:xfrm>
              <a:off x="642399"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Oval 78"/>
            <p:cNvSpPr/>
            <p:nvPr/>
          </p:nvSpPr>
          <p:spPr>
            <a:xfrm>
              <a:off x="3048170"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0" name="Oval 79"/>
            <p:cNvSpPr/>
            <p:nvPr/>
          </p:nvSpPr>
          <p:spPr>
            <a:xfrm>
              <a:off x="3654254"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Oval 80"/>
            <p:cNvSpPr/>
            <p:nvPr/>
          </p:nvSpPr>
          <p:spPr>
            <a:xfrm>
              <a:off x="244590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2" name="Oval 81"/>
            <p:cNvSpPr/>
            <p:nvPr/>
          </p:nvSpPr>
          <p:spPr>
            <a:xfrm>
              <a:off x="4258277"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Oval 82"/>
            <p:cNvSpPr/>
            <p:nvPr/>
          </p:nvSpPr>
          <p:spPr>
            <a:xfrm>
              <a:off x="183148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Oval 83"/>
            <p:cNvSpPr/>
            <p:nvPr/>
          </p:nvSpPr>
          <p:spPr>
            <a:xfrm>
              <a:off x="1248868"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1" name="Oval 90"/>
          <p:cNvSpPr/>
          <p:nvPr/>
        </p:nvSpPr>
        <p:spPr>
          <a:xfrm>
            <a:off x="10223167" y="3621489"/>
            <a:ext cx="803804" cy="816535"/>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2" name="Oval 91"/>
          <p:cNvSpPr/>
          <p:nvPr/>
        </p:nvSpPr>
        <p:spPr>
          <a:xfrm>
            <a:off x="457200" y="1817598"/>
            <a:ext cx="3505200" cy="481180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7010400" y="1524000"/>
            <a:ext cx="4419600" cy="523220"/>
          </a:xfrm>
          <a:prstGeom prst="rect">
            <a:avLst/>
          </a:prstGeom>
          <a:noFill/>
        </p:spPr>
        <p:txBody>
          <a:bodyPr wrap="square" rtlCol="0">
            <a:spAutoFit/>
          </a:bodyPr>
          <a:lstStyle/>
          <a:p>
            <a:pPr algn="r"/>
            <a:r>
              <a:rPr lang="en-CA" sz="2800" b="1" dirty="0" smtClean="0">
                <a:solidFill>
                  <a:schemeClr val="tx1"/>
                </a:solidFill>
                <a:latin typeface="+mn-lt"/>
              </a:rPr>
              <a:t>Group interaction</a:t>
            </a:r>
            <a:endParaRPr lang="en-CA" sz="2800" b="1" dirty="0">
              <a:solidFill>
                <a:schemeClr val="tx1"/>
              </a:solidFill>
              <a:latin typeface="+mn-lt"/>
            </a:endParaRPr>
          </a:p>
        </p:txBody>
      </p:sp>
    </p:spTree>
    <p:extLst>
      <p:ext uri="{BB962C8B-B14F-4D97-AF65-F5344CB8AC3E}">
        <p14:creationId xmlns:p14="http://schemas.microsoft.com/office/powerpoint/2010/main" val="4205220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heel(1)">
                                      <p:cBhvr>
                                        <p:cTn id="7" dur="2000"/>
                                        <p:tgtEl>
                                          <p:spTgt spid="9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wheel(1)">
                                      <p:cBhvr>
                                        <p:cTn id="10" dur="2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61"/>
          <p:cNvSpPr>
            <a:spLocks noGrp="1"/>
          </p:cNvSpPr>
          <p:nvPr>
            <p:ph sz="quarter" idx="11"/>
          </p:nvPr>
        </p:nvSpPr>
        <p:spPr/>
        <p:txBody>
          <a:bodyPr/>
          <a:lstStyle/>
          <a:p>
            <a:r>
              <a:rPr lang="en-CA" dirty="0"/>
              <a:t>Subtree isomorphism</a:t>
            </a:r>
          </a:p>
          <a:p>
            <a:endParaRPr lang="en-CA" dirty="0"/>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4839" y="4630071"/>
            <a:ext cx="3761287" cy="2227929"/>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1406" y="4630071"/>
            <a:ext cx="3761287" cy="2227929"/>
          </a:xfrm>
          <a:prstGeom prst="rect">
            <a:avLst/>
          </a:prstGeom>
        </p:spPr>
      </p:pic>
      <p:cxnSp>
        <p:nvCxnSpPr>
          <p:cNvPr id="3" name="Straight Connector 2"/>
          <p:cNvCxnSpPr>
            <a:stCxn id="15" idx="0"/>
          </p:cNvCxnSpPr>
          <p:nvPr/>
        </p:nvCxnSpPr>
        <p:spPr>
          <a:xfrm flipV="1">
            <a:off x="2277655" y="5823636"/>
            <a:ext cx="636196" cy="44231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1" idx="0"/>
          </p:cNvCxnSpPr>
          <p:nvPr/>
        </p:nvCxnSpPr>
        <p:spPr>
          <a:xfrm flipV="1">
            <a:off x="2689077" y="5918896"/>
            <a:ext cx="310832" cy="347056"/>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20" idx="0"/>
            <a:endCxn id="24" idx="4"/>
          </p:cNvCxnSpPr>
          <p:nvPr/>
        </p:nvCxnSpPr>
        <p:spPr>
          <a:xfrm flipH="1" flipV="1">
            <a:off x="3082353" y="5999262"/>
            <a:ext cx="1964" cy="266689"/>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8" idx="0"/>
          </p:cNvCxnSpPr>
          <p:nvPr/>
        </p:nvCxnSpPr>
        <p:spPr>
          <a:xfrm flipH="1" flipV="1">
            <a:off x="3159586" y="5926060"/>
            <a:ext cx="341547"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6" idx="0"/>
          </p:cNvCxnSpPr>
          <p:nvPr/>
        </p:nvCxnSpPr>
        <p:spPr>
          <a:xfrm flipH="1" flipV="1">
            <a:off x="3231918" y="5823636"/>
            <a:ext cx="677785" cy="44231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5" idx="0"/>
          </p:cNvCxnSpPr>
          <p:nvPr/>
        </p:nvCxnSpPr>
        <p:spPr>
          <a:xfrm flipV="1">
            <a:off x="3082353" y="5157396"/>
            <a:ext cx="545451" cy="42449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6" idx="5"/>
            <a:endCxn id="23" idx="0"/>
          </p:cNvCxnSpPr>
          <p:nvPr/>
        </p:nvCxnSpPr>
        <p:spPr>
          <a:xfrm>
            <a:off x="3979755" y="5157396"/>
            <a:ext cx="540171" cy="431662"/>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7" idx="0"/>
          </p:cNvCxnSpPr>
          <p:nvPr/>
        </p:nvCxnSpPr>
        <p:spPr>
          <a:xfrm flipV="1">
            <a:off x="4320864" y="5926060"/>
            <a:ext cx="116296"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9" idx="0"/>
          </p:cNvCxnSpPr>
          <p:nvPr/>
        </p:nvCxnSpPr>
        <p:spPr>
          <a:xfrm flipH="1" flipV="1">
            <a:off x="4573243" y="5926060"/>
            <a:ext cx="157384"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554912" y="4732553"/>
            <a:ext cx="497735" cy="497735"/>
            <a:chOff x="2928378" y="2104914"/>
            <a:chExt cx="733701" cy="733701"/>
          </a:xfrm>
        </p:grpSpPr>
        <p:sp>
          <p:nvSpPr>
            <p:cNvPr id="26" name="Oval 25"/>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3" name="Group 12"/>
          <p:cNvGrpSpPr/>
          <p:nvPr/>
        </p:nvGrpSpPr>
        <p:grpSpPr>
          <a:xfrm>
            <a:off x="2833486" y="5501528"/>
            <a:ext cx="497735" cy="497735"/>
            <a:chOff x="2928378" y="2104914"/>
            <a:chExt cx="733701" cy="733701"/>
          </a:xfrm>
        </p:grpSpPr>
        <p:sp>
          <p:nvSpPr>
            <p:cNvPr id="24" name="Oval 23"/>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4" name="Group 13"/>
          <p:cNvGrpSpPr/>
          <p:nvPr/>
        </p:nvGrpSpPr>
        <p:grpSpPr>
          <a:xfrm>
            <a:off x="4271059" y="5508692"/>
            <a:ext cx="497735" cy="497735"/>
            <a:chOff x="2928378" y="2104914"/>
            <a:chExt cx="733701" cy="733701"/>
          </a:xfrm>
        </p:grpSpPr>
        <p:sp>
          <p:nvSpPr>
            <p:cNvPr id="22" name="Oval 21"/>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5" name="Oval 14"/>
          <p:cNvSpPr/>
          <p:nvPr/>
        </p:nvSpPr>
        <p:spPr>
          <a:xfrm>
            <a:off x="2134712"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p:cNvSpPr/>
          <p:nvPr/>
        </p:nvSpPr>
        <p:spPr>
          <a:xfrm>
            <a:off x="3766760"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p:cNvSpPr/>
          <p:nvPr/>
        </p:nvSpPr>
        <p:spPr>
          <a:xfrm>
            <a:off x="4177921" y="6265951"/>
            <a:ext cx="285887" cy="285887"/>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Oval 17"/>
          <p:cNvSpPr/>
          <p:nvPr/>
        </p:nvSpPr>
        <p:spPr>
          <a:xfrm>
            <a:off x="3358190"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Oval 18"/>
          <p:cNvSpPr/>
          <p:nvPr/>
        </p:nvSpPr>
        <p:spPr>
          <a:xfrm>
            <a:off x="4587683" y="6265951"/>
            <a:ext cx="285887" cy="285887"/>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Oval 19"/>
          <p:cNvSpPr/>
          <p:nvPr/>
        </p:nvSpPr>
        <p:spPr>
          <a:xfrm>
            <a:off x="2941374"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Oval 20"/>
          <p:cNvSpPr/>
          <p:nvPr/>
        </p:nvSpPr>
        <p:spPr>
          <a:xfrm>
            <a:off x="2546134"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2456" y="2039271"/>
            <a:ext cx="4572000" cy="2571750"/>
          </a:xfrm>
          <a:prstGeom prst="rect">
            <a:avLst/>
          </a:prstGeom>
        </p:spPr>
      </p:pic>
      <p:cxnSp>
        <p:nvCxnSpPr>
          <p:cNvPr id="30" name="Straight Connector 29"/>
          <p:cNvCxnSpPr>
            <a:stCxn id="54" idx="0"/>
          </p:cNvCxnSpPr>
          <p:nvPr/>
        </p:nvCxnSpPr>
        <p:spPr>
          <a:xfrm flipV="1">
            <a:off x="6674618" y="5144429"/>
            <a:ext cx="930007" cy="46788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7" idx="0"/>
          </p:cNvCxnSpPr>
          <p:nvPr/>
        </p:nvCxnSpPr>
        <p:spPr>
          <a:xfrm flipV="1">
            <a:off x="7780601" y="5217320"/>
            <a:ext cx="0" cy="289050"/>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9" idx="5"/>
            <a:endCxn id="55" idx="0"/>
          </p:cNvCxnSpPr>
          <p:nvPr/>
        </p:nvCxnSpPr>
        <p:spPr>
          <a:xfrm>
            <a:off x="7956577" y="5144429"/>
            <a:ext cx="1750104" cy="36194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8" idx="0"/>
          </p:cNvCxnSpPr>
          <p:nvPr/>
        </p:nvCxnSpPr>
        <p:spPr>
          <a:xfrm flipV="1">
            <a:off x="6730116" y="5831990"/>
            <a:ext cx="840392" cy="44332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7" idx="0"/>
            <a:endCxn id="57" idx="3"/>
          </p:cNvCxnSpPr>
          <p:nvPr/>
        </p:nvCxnSpPr>
        <p:spPr>
          <a:xfrm flipV="1">
            <a:off x="7157719" y="5931213"/>
            <a:ext cx="446906"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6" idx="0"/>
          </p:cNvCxnSpPr>
          <p:nvPr/>
        </p:nvCxnSpPr>
        <p:spPr>
          <a:xfrm flipV="1">
            <a:off x="7533926" y="5964454"/>
            <a:ext cx="175507" cy="31446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5" idx="0"/>
          </p:cNvCxnSpPr>
          <p:nvPr/>
        </p:nvCxnSpPr>
        <p:spPr>
          <a:xfrm flipH="1" flipV="1">
            <a:off x="7828974" y="5931213"/>
            <a:ext cx="178919"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57" idx="5"/>
          </p:cNvCxnSpPr>
          <p:nvPr/>
        </p:nvCxnSpPr>
        <p:spPr>
          <a:xfrm flipH="1" flipV="1">
            <a:off x="7956577" y="5931213"/>
            <a:ext cx="486254"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7956577" y="5806144"/>
            <a:ext cx="883646" cy="46917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52" idx="0"/>
            <a:endCxn id="55" idx="3"/>
          </p:cNvCxnSpPr>
          <p:nvPr/>
        </p:nvCxnSpPr>
        <p:spPr>
          <a:xfrm flipV="1">
            <a:off x="9300653" y="5931213"/>
            <a:ext cx="230052"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51" idx="0"/>
            <a:endCxn id="55" idx="4"/>
          </p:cNvCxnSpPr>
          <p:nvPr/>
        </p:nvCxnSpPr>
        <p:spPr>
          <a:xfrm flipV="1">
            <a:off x="9706681" y="6004105"/>
            <a:ext cx="0" cy="27121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0"/>
            <a:endCxn id="55" idx="5"/>
          </p:cNvCxnSpPr>
          <p:nvPr/>
        </p:nvCxnSpPr>
        <p:spPr>
          <a:xfrm flipH="1" flipV="1">
            <a:off x="9882656" y="5931213"/>
            <a:ext cx="248777"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531734" y="4719586"/>
            <a:ext cx="497734" cy="497734"/>
            <a:chOff x="2928378" y="2104914"/>
            <a:chExt cx="733701" cy="733701"/>
          </a:xfrm>
        </p:grpSpPr>
        <p:sp>
          <p:nvSpPr>
            <p:cNvPr id="59" name="Oval 58"/>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0" name="Oval 59"/>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3" name="Group 42"/>
          <p:cNvGrpSpPr/>
          <p:nvPr/>
        </p:nvGrpSpPr>
        <p:grpSpPr>
          <a:xfrm>
            <a:off x="7531734" y="5506370"/>
            <a:ext cx="497734" cy="497734"/>
            <a:chOff x="2928378" y="2104914"/>
            <a:chExt cx="733701" cy="733701"/>
          </a:xfrm>
        </p:grpSpPr>
        <p:sp>
          <p:nvSpPr>
            <p:cNvPr id="57" name="Oval 56"/>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Oval 57"/>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4" name="Group 43"/>
          <p:cNvGrpSpPr/>
          <p:nvPr/>
        </p:nvGrpSpPr>
        <p:grpSpPr>
          <a:xfrm>
            <a:off x="9457813" y="5506370"/>
            <a:ext cx="497734" cy="497734"/>
            <a:chOff x="2928378" y="2104914"/>
            <a:chExt cx="733701" cy="733701"/>
          </a:xfrm>
        </p:grpSpPr>
        <p:sp>
          <p:nvSpPr>
            <p:cNvPr id="55" name="Oval 54"/>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Oval 55"/>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5" name="Oval 44"/>
          <p:cNvSpPr/>
          <p:nvPr/>
        </p:nvSpPr>
        <p:spPr>
          <a:xfrm>
            <a:off x="7864950" y="6275318"/>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p:cNvSpPr/>
          <p:nvPr/>
        </p:nvSpPr>
        <p:spPr>
          <a:xfrm>
            <a:off x="7390983" y="6278915"/>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p:cNvSpPr/>
          <p:nvPr/>
        </p:nvSpPr>
        <p:spPr>
          <a:xfrm>
            <a:off x="7014776" y="6275318"/>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Oval 47"/>
          <p:cNvSpPr/>
          <p:nvPr/>
        </p:nvSpPr>
        <p:spPr>
          <a:xfrm>
            <a:off x="6587173" y="6275318"/>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Oval 48"/>
          <p:cNvSpPr/>
          <p:nvPr/>
        </p:nvSpPr>
        <p:spPr>
          <a:xfrm>
            <a:off x="8295956" y="6275319"/>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Oval 49"/>
          <p:cNvSpPr/>
          <p:nvPr/>
        </p:nvSpPr>
        <p:spPr>
          <a:xfrm>
            <a:off x="9988489" y="6275318"/>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p:cNvSpPr/>
          <p:nvPr/>
        </p:nvSpPr>
        <p:spPr>
          <a:xfrm>
            <a:off x="9563737" y="6275318"/>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Oval 51"/>
          <p:cNvSpPr/>
          <p:nvPr/>
        </p:nvSpPr>
        <p:spPr>
          <a:xfrm>
            <a:off x="9157710" y="6275318"/>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Oval 52"/>
          <p:cNvSpPr/>
          <p:nvPr/>
        </p:nvSpPr>
        <p:spPr>
          <a:xfrm>
            <a:off x="8701984" y="6275319"/>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Oval 53"/>
          <p:cNvSpPr/>
          <p:nvPr/>
        </p:nvSpPr>
        <p:spPr>
          <a:xfrm>
            <a:off x="6531675" y="5612316"/>
            <a:ext cx="285887" cy="285887"/>
          </a:xfrm>
          <a:prstGeom prst="ellipse">
            <a:avLst/>
          </a:prstGeom>
          <a:solidFill>
            <a:srgbClr val="EC7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4497" y="2065941"/>
            <a:ext cx="4389121" cy="2468880"/>
          </a:xfrm>
          <a:prstGeom prst="rect">
            <a:avLst/>
          </a:prstGeom>
        </p:spPr>
      </p:pic>
      <p:sp>
        <p:nvSpPr>
          <p:cNvPr id="2" name="Text Placeholder 1"/>
          <p:cNvSpPr>
            <a:spLocks noGrp="1"/>
          </p:cNvSpPr>
          <p:nvPr>
            <p:ph type="body" sz="quarter" idx="10"/>
          </p:nvPr>
        </p:nvSpPr>
        <p:spPr/>
        <p:txBody>
          <a:bodyPr/>
          <a:lstStyle/>
          <a:p>
            <a:r>
              <a:rPr lang="en-CA" dirty="0" smtClean="0"/>
              <a:t>ICON comparison</a:t>
            </a:r>
            <a:endParaRPr lang="en-CA" dirty="0"/>
          </a:p>
        </p:txBody>
      </p:sp>
      <p:sp>
        <p:nvSpPr>
          <p:cNvPr id="28" name="Slide Number Placeholder 27"/>
          <p:cNvSpPr>
            <a:spLocks noGrp="1"/>
          </p:cNvSpPr>
          <p:nvPr>
            <p:ph type="sldNum" sz="quarter" idx="4"/>
          </p:nvPr>
        </p:nvSpPr>
        <p:spPr/>
        <p:txBody>
          <a:bodyPr/>
          <a:lstStyle/>
          <a:p>
            <a:fld id="{54FD0A11-67B6-4E78-93E2-82CA3CC7F45E}" type="slidenum">
              <a:rPr lang="en-CA" smtClean="0"/>
              <a:pPr/>
              <a:t>28</a:t>
            </a:fld>
            <a:endParaRPr lang="en-CA" dirty="0"/>
          </a:p>
        </p:txBody>
      </p:sp>
    </p:spTree>
    <p:extLst>
      <p:ext uri="{BB962C8B-B14F-4D97-AF65-F5344CB8AC3E}">
        <p14:creationId xmlns:p14="http://schemas.microsoft.com/office/powerpoint/2010/main" val="4003516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up)">
                                      <p:cBhvr>
                                        <p:cTn id="7" dur="1000"/>
                                        <p:tgtEl>
                                          <p:spTgt spid="63"/>
                                        </p:tgtEl>
                                      </p:cBhvr>
                                    </p:animEffect>
                                  </p:childTnLst>
                                </p:cTn>
                              </p:par>
                              <p:par>
                                <p:cTn id="8" presetID="22" presetClass="entr" presetSubtype="1"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ipe(up)">
                                      <p:cBhvr>
                                        <p:cTn id="10"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4839" y="4630071"/>
            <a:ext cx="3761287" cy="2227929"/>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1406" y="4630071"/>
            <a:ext cx="3761287" cy="2227929"/>
          </a:xfrm>
          <a:prstGeom prst="rect">
            <a:avLst/>
          </a:prstGeom>
        </p:spPr>
      </p:pic>
      <p:cxnSp>
        <p:nvCxnSpPr>
          <p:cNvPr id="3" name="Straight Connector 2"/>
          <p:cNvCxnSpPr>
            <a:stCxn id="15" idx="0"/>
          </p:cNvCxnSpPr>
          <p:nvPr/>
        </p:nvCxnSpPr>
        <p:spPr>
          <a:xfrm flipV="1">
            <a:off x="2277655" y="5823635"/>
            <a:ext cx="636196" cy="44231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1" idx="0"/>
          </p:cNvCxnSpPr>
          <p:nvPr/>
        </p:nvCxnSpPr>
        <p:spPr>
          <a:xfrm flipV="1">
            <a:off x="2689077" y="5918894"/>
            <a:ext cx="310832" cy="347056"/>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20" idx="0"/>
            <a:endCxn id="24" idx="4"/>
          </p:cNvCxnSpPr>
          <p:nvPr/>
        </p:nvCxnSpPr>
        <p:spPr>
          <a:xfrm flipH="1" flipV="1">
            <a:off x="3082354" y="5999262"/>
            <a:ext cx="1964" cy="266689"/>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8" idx="0"/>
          </p:cNvCxnSpPr>
          <p:nvPr/>
        </p:nvCxnSpPr>
        <p:spPr>
          <a:xfrm flipH="1" flipV="1">
            <a:off x="3159587" y="5926059"/>
            <a:ext cx="341547"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6" idx="0"/>
          </p:cNvCxnSpPr>
          <p:nvPr/>
        </p:nvCxnSpPr>
        <p:spPr>
          <a:xfrm flipH="1" flipV="1">
            <a:off x="3231920" y="5823635"/>
            <a:ext cx="677785" cy="44231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5" idx="0"/>
            <a:endCxn id="26" idx="3"/>
          </p:cNvCxnSpPr>
          <p:nvPr/>
        </p:nvCxnSpPr>
        <p:spPr>
          <a:xfrm flipV="1">
            <a:off x="3082353" y="5157395"/>
            <a:ext cx="545451" cy="42449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6" idx="5"/>
            <a:endCxn id="23" idx="0"/>
          </p:cNvCxnSpPr>
          <p:nvPr/>
        </p:nvCxnSpPr>
        <p:spPr>
          <a:xfrm>
            <a:off x="3979756" y="5157395"/>
            <a:ext cx="540171" cy="43166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7" idx="0"/>
          </p:cNvCxnSpPr>
          <p:nvPr/>
        </p:nvCxnSpPr>
        <p:spPr>
          <a:xfrm flipV="1">
            <a:off x="4320864" y="5926059"/>
            <a:ext cx="116296"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9" idx="0"/>
          </p:cNvCxnSpPr>
          <p:nvPr/>
        </p:nvCxnSpPr>
        <p:spPr>
          <a:xfrm flipH="1" flipV="1">
            <a:off x="4573243" y="5926059"/>
            <a:ext cx="157384"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554914" y="4732552"/>
            <a:ext cx="497735" cy="497735"/>
            <a:chOff x="2928378" y="2104914"/>
            <a:chExt cx="733701" cy="733701"/>
          </a:xfrm>
        </p:grpSpPr>
        <p:sp>
          <p:nvSpPr>
            <p:cNvPr id="26" name="Oval 25"/>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3" name="Group 12"/>
          <p:cNvGrpSpPr/>
          <p:nvPr/>
        </p:nvGrpSpPr>
        <p:grpSpPr>
          <a:xfrm>
            <a:off x="2833487" y="5501528"/>
            <a:ext cx="497735" cy="497735"/>
            <a:chOff x="2928378" y="2104914"/>
            <a:chExt cx="733701" cy="733701"/>
          </a:xfrm>
        </p:grpSpPr>
        <p:sp>
          <p:nvSpPr>
            <p:cNvPr id="24" name="Oval 23"/>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4" name="Group 13"/>
          <p:cNvGrpSpPr/>
          <p:nvPr/>
        </p:nvGrpSpPr>
        <p:grpSpPr>
          <a:xfrm>
            <a:off x="4271061" y="5508692"/>
            <a:ext cx="497735" cy="497735"/>
            <a:chOff x="2928378" y="2104914"/>
            <a:chExt cx="733701" cy="733701"/>
          </a:xfrm>
        </p:grpSpPr>
        <p:sp>
          <p:nvSpPr>
            <p:cNvPr id="22" name="Oval 21"/>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5" name="Oval 14"/>
          <p:cNvSpPr/>
          <p:nvPr/>
        </p:nvSpPr>
        <p:spPr>
          <a:xfrm>
            <a:off x="2134714"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p:cNvSpPr/>
          <p:nvPr/>
        </p:nvSpPr>
        <p:spPr>
          <a:xfrm>
            <a:off x="3766762"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p:cNvSpPr/>
          <p:nvPr/>
        </p:nvSpPr>
        <p:spPr>
          <a:xfrm>
            <a:off x="4177922" y="6265951"/>
            <a:ext cx="285887" cy="285887"/>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Oval 17"/>
          <p:cNvSpPr/>
          <p:nvPr/>
        </p:nvSpPr>
        <p:spPr>
          <a:xfrm>
            <a:off x="3358191"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Oval 18"/>
          <p:cNvSpPr/>
          <p:nvPr/>
        </p:nvSpPr>
        <p:spPr>
          <a:xfrm>
            <a:off x="4587685" y="6265951"/>
            <a:ext cx="285887" cy="285887"/>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Oval 19"/>
          <p:cNvSpPr/>
          <p:nvPr/>
        </p:nvSpPr>
        <p:spPr>
          <a:xfrm>
            <a:off x="2941375"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Oval 20"/>
          <p:cNvSpPr/>
          <p:nvPr/>
        </p:nvSpPr>
        <p:spPr>
          <a:xfrm>
            <a:off x="2546135"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0" name="Straight Connector 29"/>
          <p:cNvCxnSpPr>
            <a:stCxn id="54" idx="0"/>
            <a:endCxn id="59" idx="3"/>
          </p:cNvCxnSpPr>
          <p:nvPr/>
        </p:nvCxnSpPr>
        <p:spPr>
          <a:xfrm flipV="1">
            <a:off x="6674618" y="5144429"/>
            <a:ext cx="930007" cy="46788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7" idx="0"/>
            <a:endCxn id="59" idx="4"/>
          </p:cNvCxnSpPr>
          <p:nvPr/>
        </p:nvCxnSpPr>
        <p:spPr>
          <a:xfrm flipV="1">
            <a:off x="7780600" y="5217319"/>
            <a:ext cx="0" cy="28905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9" idx="5"/>
            <a:endCxn id="55" idx="0"/>
          </p:cNvCxnSpPr>
          <p:nvPr/>
        </p:nvCxnSpPr>
        <p:spPr>
          <a:xfrm>
            <a:off x="7956576" y="5144429"/>
            <a:ext cx="1750104" cy="36194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8" idx="0"/>
          </p:cNvCxnSpPr>
          <p:nvPr/>
        </p:nvCxnSpPr>
        <p:spPr>
          <a:xfrm flipV="1">
            <a:off x="6730115" y="5831989"/>
            <a:ext cx="840392" cy="44332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7" idx="0"/>
            <a:endCxn id="57" idx="3"/>
          </p:cNvCxnSpPr>
          <p:nvPr/>
        </p:nvCxnSpPr>
        <p:spPr>
          <a:xfrm flipV="1">
            <a:off x="7157717" y="5931214"/>
            <a:ext cx="446907"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6" idx="0"/>
          </p:cNvCxnSpPr>
          <p:nvPr/>
        </p:nvCxnSpPr>
        <p:spPr>
          <a:xfrm flipV="1">
            <a:off x="7533925" y="5964454"/>
            <a:ext cx="175507" cy="31446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5" idx="0"/>
          </p:cNvCxnSpPr>
          <p:nvPr/>
        </p:nvCxnSpPr>
        <p:spPr>
          <a:xfrm flipH="1" flipV="1">
            <a:off x="7828974" y="5931214"/>
            <a:ext cx="178919"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57" idx="5"/>
          </p:cNvCxnSpPr>
          <p:nvPr/>
        </p:nvCxnSpPr>
        <p:spPr>
          <a:xfrm flipH="1" flipV="1">
            <a:off x="7956577" y="5931214"/>
            <a:ext cx="486255"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7956577" y="5806144"/>
            <a:ext cx="883647" cy="46917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52" idx="0"/>
            <a:endCxn id="55" idx="3"/>
          </p:cNvCxnSpPr>
          <p:nvPr/>
        </p:nvCxnSpPr>
        <p:spPr>
          <a:xfrm flipV="1">
            <a:off x="9300653" y="5931214"/>
            <a:ext cx="230052"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51" idx="0"/>
            <a:endCxn id="55" idx="4"/>
          </p:cNvCxnSpPr>
          <p:nvPr/>
        </p:nvCxnSpPr>
        <p:spPr>
          <a:xfrm flipV="1">
            <a:off x="9706680" y="6004105"/>
            <a:ext cx="0" cy="27121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0"/>
            <a:endCxn id="55" idx="5"/>
          </p:cNvCxnSpPr>
          <p:nvPr/>
        </p:nvCxnSpPr>
        <p:spPr>
          <a:xfrm flipH="1" flipV="1">
            <a:off x="9882657" y="5931214"/>
            <a:ext cx="248777"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531734" y="4719585"/>
            <a:ext cx="497735" cy="497735"/>
            <a:chOff x="2928378" y="2104914"/>
            <a:chExt cx="733701" cy="733701"/>
          </a:xfrm>
        </p:grpSpPr>
        <p:sp>
          <p:nvSpPr>
            <p:cNvPr id="59" name="Oval 58"/>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0" name="Oval 59"/>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3" name="Group 42"/>
          <p:cNvGrpSpPr/>
          <p:nvPr/>
        </p:nvGrpSpPr>
        <p:grpSpPr>
          <a:xfrm>
            <a:off x="7531734" y="5506369"/>
            <a:ext cx="497735" cy="497735"/>
            <a:chOff x="2928378" y="2104914"/>
            <a:chExt cx="733701" cy="733701"/>
          </a:xfrm>
        </p:grpSpPr>
        <p:sp>
          <p:nvSpPr>
            <p:cNvPr id="57" name="Oval 56"/>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Oval 57"/>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4" name="Group 43"/>
          <p:cNvGrpSpPr/>
          <p:nvPr/>
        </p:nvGrpSpPr>
        <p:grpSpPr>
          <a:xfrm>
            <a:off x="9457813" y="5506369"/>
            <a:ext cx="497735" cy="497735"/>
            <a:chOff x="2928378" y="2104914"/>
            <a:chExt cx="733701" cy="733701"/>
          </a:xfrm>
        </p:grpSpPr>
        <p:sp>
          <p:nvSpPr>
            <p:cNvPr id="55" name="Oval 54"/>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Oval 55"/>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5" name="Oval 44"/>
          <p:cNvSpPr/>
          <p:nvPr/>
        </p:nvSpPr>
        <p:spPr>
          <a:xfrm>
            <a:off x="7864950" y="6275319"/>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p:cNvSpPr/>
          <p:nvPr/>
        </p:nvSpPr>
        <p:spPr>
          <a:xfrm>
            <a:off x="7390983" y="6278916"/>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p:cNvSpPr/>
          <p:nvPr/>
        </p:nvSpPr>
        <p:spPr>
          <a:xfrm>
            <a:off x="7014777" y="6275319"/>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Oval 47"/>
          <p:cNvSpPr/>
          <p:nvPr/>
        </p:nvSpPr>
        <p:spPr>
          <a:xfrm>
            <a:off x="6587174" y="6275319"/>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Oval 48"/>
          <p:cNvSpPr/>
          <p:nvPr/>
        </p:nvSpPr>
        <p:spPr>
          <a:xfrm>
            <a:off x="8295957" y="6275320"/>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Oval 49"/>
          <p:cNvSpPr/>
          <p:nvPr/>
        </p:nvSpPr>
        <p:spPr>
          <a:xfrm>
            <a:off x="9988490" y="6275319"/>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p:cNvSpPr/>
          <p:nvPr/>
        </p:nvSpPr>
        <p:spPr>
          <a:xfrm>
            <a:off x="9563738" y="6275319"/>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Oval 51"/>
          <p:cNvSpPr/>
          <p:nvPr/>
        </p:nvSpPr>
        <p:spPr>
          <a:xfrm>
            <a:off x="9157710" y="6275319"/>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Oval 52"/>
          <p:cNvSpPr/>
          <p:nvPr/>
        </p:nvSpPr>
        <p:spPr>
          <a:xfrm>
            <a:off x="8701985" y="6275320"/>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Oval 53"/>
          <p:cNvSpPr/>
          <p:nvPr/>
        </p:nvSpPr>
        <p:spPr>
          <a:xfrm>
            <a:off x="6531675" y="5612316"/>
            <a:ext cx="285887" cy="285887"/>
          </a:xfrm>
          <a:prstGeom prst="ellipse">
            <a:avLst/>
          </a:prstGeom>
          <a:solidFill>
            <a:srgbClr val="EC7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2456" y="2039271"/>
            <a:ext cx="4572000" cy="2571751"/>
          </a:xfrm>
          <a:prstGeom prst="rect">
            <a:avLst/>
          </a:prstGeom>
        </p:spPr>
      </p:pic>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4498" y="2065942"/>
            <a:ext cx="4389119" cy="2468880"/>
          </a:xfrm>
          <a:prstGeom prst="rect">
            <a:avLst/>
          </a:prstGeom>
        </p:spPr>
      </p:pic>
      <p:sp>
        <p:nvSpPr>
          <p:cNvPr id="67" name="Oval 66"/>
          <p:cNvSpPr/>
          <p:nvPr/>
        </p:nvSpPr>
        <p:spPr>
          <a:xfrm>
            <a:off x="3430157" y="2208552"/>
            <a:ext cx="1684985" cy="1223015"/>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Oval 67"/>
          <p:cNvSpPr/>
          <p:nvPr/>
        </p:nvSpPr>
        <p:spPr>
          <a:xfrm>
            <a:off x="7604625" y="2216936"/>
            <a:ext cx="1684985" cy="1223015"/>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Oval 70"/>
          <p:cNvSpPr/>
          <p:nvPr/>
        </p:nvSpPr>
        <p:spPr>
          <a:xfrm>
            <a:off x="2752565" y="5435609"/>
            <a:ext cx="655615" cy="655615"/>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Oval 71"/>
          <p:cNvSpPr/>
          <p:nvPr/>
        </p:nvSpPr>
        <p:spPr>
          <a:xfrm>
            <a:off x="7440073" y="5431425"/>
            <a:ext cx="655615" cy="655615"/>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ext Placeholder 1"/>
          <p:cNvSpPr>
            <a:spLocks noGrp="1"/>
          </p:cNvSpPr>
          <p:nvPr>
            <p:ph type="body" sz="quarter" idx="10"/>
          </p:nvPr>
        </p:nvSpPr>
        <p:spPr/>
        <p:txBody>
          <a:bodyPr/>
          <a:lstStyle/>
          <a:p>
            <a:r>
              <a:rPr lang="en-CA" dirty="0"/>
              <a:t>ICON comparison</a:t>
            </a:r>
          </a:p>
        </p:txBody>
      </p:sp>
      <p:sp>
        <p:nvSpPr>
          <p:cNvPr id="29" name="Content Placeholder 28"/>
          <p:cNvSpPr>
            <a:spLocks noGrp="1"/>
          </p:cNvSpPr>
          <p:nvPr>
            <p:ph sz="quarter" idx="11"/>
          </p:nvPr>
        </p:nvSpPr>
        <p:spPr/>
        <p:txBody>
          <a:bodyPr/>
          <a:lstStyle/>
          <a:p>
            <a:r>
              <a:rPr lang="en-CA" dirty="0"/>
              <a:t>Insensitive to number and geometry of objects</a:t>
            </a:r>
          </a:p>
          <a:p>
            <a:endParaRPr lang="en-CA" dirty="0"/>
          </a:p>
        </p:txBody>
      </p:sp>
      <p:sp>
        <p:nvSpPr>
          <p:cNvPr id="28" name="Slide Number Placeholder 27"/>
          <p:cNvSpPr>
            <a:spLocks noGrp="1"/>
          </p:cNvSpPr>
          <p:nvPr>
            <p:ph type="sldNum" sz="quarter" idx="4"/>
          </p:nvPr>
        </p:nvSpPr>
        <p:spPr/>
        <p:txBody>
          <a:bodyPr/>
          <a:lstStyle/>
          <a:p>
            <a:fld id="{54FD0A11-67B6-4E78-93E2-82CA3CC7F45E}" type="slidenum">
              <a:rPr lang="en-CA" smtClean="0"/>
              <a:pPr/>
              <a:t>29</a:t>
            </a:fld>
            <a:endParaRPr lang="en-CA" dirty="0"/>
          </a:p>
        </p:txBody>
      </p:sp>
    </p:spTree>
    <p:extLst>
      <p:ext uri="{BB962C8B-B14F-4D97-AF65-F5344CB8AC3E}">
        <p14:creationId xmlns:p14="http://schemas.microsoft.com/office/powerpoint/2010/main" val="2185888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heel(1)">
                                      <p:cBhvr>
                                        <p:cTn id="7" dur="2000"/>
                                        <p:tgtEl>
                                          <p:spTgt spid="6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heel(1)">
                                      <p:cBhvr>
                                        <p:cTn id="10" dur="2000"/>
                                        <p:tgtEl>
                                          <p:spTgt spid="6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heel(1)">
                                      <p:cBhvr>
                                        <p:cTn id="13" dur="2000"/>
                                        <p:tgtEl>
                                          <p:spTgt spid="71"/>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heel(1)">
                                      <p:cBhvr>
                                        <p:cTn id="16"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1" grpId="0" animBg="1"/>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Motivation</a:t>
            </a:r>
            <a:endParaRPr lang="en-US" dirty="0"/>
          </a:p>
        </p:txBody>
      </p:sp>
      <p:sp>
        <p:nvSpPr>
          <p:cNvPr id="3" name="Slide Number Placeholder 2"/>
          <p:cNvSpPr>
            <a:spLocks noGrp="1"/>
          </p:cNvSpPr>
          <p:nvPr>
            <p:ph type="sldNum" sz="quarter" idx="4"/>
          </p:nvPr>
        </p:nvSpPr>
        <p:spPr/>
        <p:txBody>
          <a:bodyPr/>
          <a:lstStyle/>
          <a:p>
            <a:fld id="{54FD0A11-67B6-4E78-93E2-82CA3CC7F45E}" type="slidenum">
              <a:rPr lang="en-CA" smtClean="0"/>
              <a:pPr/>
              <a:t>3</a:t>
            </a:fld>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51" y="2743200"/>
            <a:ext cx="4771949" cy="35161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2768391"/>
            <a:ext cx="4982072" cy="3465789"/>
          </a:xfrm>
          <a:prstGeom prst="rect">
            <a:avLst/>
          </a:prstGeom>
        </p:spPr>
      </p:pic>
      <p:sp>
        <p:nvSpPr>
          <p:cNvPr id="6" name="矩形 4"/>
          <p:cNvSpPr/>
          <p:nvPr/>
        </p:nvSpPr>
        <p:spPr>
          <a:xfrm>
            <a:off x="1025505" y="1298368"/>
            <a:ext cx="10344167" cy="1092607"/>
          </a:xfrm>
          <a:prstGeom prst="rect">
            <a:avLst/>
          </a:prstGeom>
        </p:spPr>
        <p:txBody>
          <a:bodyPr wrap="square">
            <a:spAutoFit/>
          </a:bodyPr>
          <a:lstStyle/>
          <a:p>
            <a:pPr>
              <a:spcAft>
                <a:spcPts val="600"/>
              </a:spcAft>
            </a:pPr>
            <a:r>
              <a:rPr lang="en-CA" sz="3200" dirty="0">
                <a:latin typeface="+mj-lt"/>
              </a:rPr>
              <a:t>“The essential definition of object classes is functional.”</a:t>
            </a:r>
          </a:p>
          <a:p>
            <a:pPr algn="r">
              <a:spcAft>
                <a:spcPts val="600"/>
              </a:spcAft>
            </a:pPr>
            <a:r>
              <a:rPr lang="en-CA" sz="2800" dirty="0">
                <a:latin typeface="+mj-lt"/>
              </a:rPr>
              <a:t>-- </a:t>
            </a:r>
            <a:r>
              <a:rPr lang="en-CA" sz="2800" dirty="0" smtClean="0">
                <a:latin typeface="+mj-lt"/>
              </a:rPr>
              <a:t>Stark </a:t>
            </a:r>
            <a:r>
              <a:rPr lang="en-CA" sz="2800" dirty="0">
                <a:latin typeface="+mj-lt"/>
              </a:rPr>
              <a:t>&amp; Bowyer [1996]</a:t>
            </a:r>
          </a:p>
        </p:txBody>
      </p:sp>
    </p:spTree>
    <p:extLst>
      <p:ext uri="{BB962C8B-B14F-4D97-AF65-F5344CB8AC3E}">
        <p14:creationId xmlns:p14="http://schemas.microsoft.com/office/powerpoint/2010/main" val="1906308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8"/>
          <p:cNvSpPr>
            <a:spLocks noGrp="1"/>
          </p:cNvSpPr>
          <p:nvPr>
            <p:ph sz="quarter" idx="11"/>
          </p:nvPr>
        </p:nvSpPr>
        <p:spPr/>
        <p:txBody>
          <a:bodyPr/>
          <a:lstStyle/>
          <a:p>
            <a:r>
              <a:rPr lang="en-CA" dirty="0"/>
              <a:t>Insensitive to specific disposition of objects</a:t>
            </a:r>
          </a:p>
          <a:p>
            <a:endParaRPr lang="en-CA" dirty="0"/>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4839" y="4630071"/>
            <a:ext cx="3761287" cy="2227929"/>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1406" y="4630071"/>
            <a:ext cx="3761287" cy="2227929"/>
          </a:xfrm>
          <a:prstGeom prst="rect">
            <a:avLst/>
          </a:prstGeom>
        </p:spPr>
      </p:pic>
      <p:cxnSp>
        <p:nvCxnSpPr>
          <p:cNvPr id="3" name="Straight Connector 2"/>
          <p:cNvCxnSpPr>
            <a:stCxn id="15" idx="0"/>
          </p:cNvCxnSpPr>
          <p:nvPr/>
        </p:nvCxnSpPr>
        <p:spPr>
          <a:xfrm flipV="1">
            <a:off x="2277655" y="5823635"/>
            <a:ext cx="636196" cy="44231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1" idx="0"/>
          </p:cNvCxnSpPr>
          <p:nvPr/>
        </p:nvCxnSpPr>
        <p:spPr>
          <a:xfrm flipV="1">
            <a:off x="2689077" y="5918894"/>
            <a:ext cx="310832" cy="347056"/>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20" idx="0"/>
            <a:endCxn id="24" idx="4"/>
          </p:cNvCxnSpPr>
          <p:nvPr/>
        </p:nvCxnSpPr>
        <p:spPr>
          <a:xfrm flipH="1" flipV="1">
            <a:off x="3082354" y="5999262"/>
            <a:ext cx="1964" cy="266689"/>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8" idx="0"/>
          </p:cNvCxnSpPr>
          <p:nvPr/>
        </p:nvCxnSpPr>
        <p:spPr>
          <a:xfrm flipH="1" flipV="1">
            <a:off x="3159587" y="5926059"/>
            <a:ext cx="341547"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6" idx="0"/>
          </p:cNvCxnSpPr>
          <p:nvPr/>
        </p:nvCxnSpPr>
        <p:spPr>
          <a:xfrm flipH="1" flipV="1">
            <a:off x="3231920" y="5823635"/>
            <a:ext cx="677785" cy="44231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5" idx="0"/>
            <a:endCxn id="26" idx="3"/>
          </p:cNvCxnSpPr>
          <p:nvPr/>
        </p:nvCxnSpPr>
        <p:spPr>
          <a:xfrm flipV="1">
            <a:off x="3082353" y="5157395"/>
            <a:ext cx="545451" cy="42449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6" idx="5"/>
            <a:endCxn id="23" idx="0"/>
          </p:cNvCxnSpPr>
          <p:nvPr/>
        </p:nvCxnSpPr>
        <p:spPr>
          <a:xfrm>
            <a:off x="3979756" y="5157395"/>
            <a:ext cx="540171" cy="43166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7" idx="0"/>
          </p:cNvCxnSpPr>
          <p:nvPr/>
        </p:nvCxnSpPr>
        <p:spPr>
          <a:xfrm flipV="1">
            <a:off x="4320864" y="5926059"/>
            <a:ext cx="116296"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9" idx="0"/>
          </p:cNvCxnSpPr>
          <p:nvPr/>
        </p:nvCxnSpPr>
        <p:spPr>
          <a:xfrm flipH="1" flipV="1">
            <a:off x="4573243" y="5926059"/>
            <a:ext cx="157384"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554914" y="4732552"/>
            <a:ext cx="497735" cy="497735"/>
            <a:chOff x="2928378" y="2104914"/>
            <a:chExt cx="733701" cy="733701"/>
          </a:xfrm>
        </p:grpSpPr>
        <p:sp>
          <p:nvSpPr>
            <p:cNvPr id="26" name="Oval 25"/>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3" name="Group 12"/>
          <p:cNvGrpSpPr/>
          <p:nvPr/>
        </p:nvGrpSpPr>
        <p:grpSpPr>
          <a:xfrm>
            <a:off x="2833487" y="5501528"/>
            <a:ext cx="497735" cy="497735"/>
            <a:chOff x="2928378" y="2104914"/>
            <a:chExt cx="733701" cy="733701"/>
          </a:xfrm>
        </p:grpSpPr>
        <p:sp>
          <p:nvSpPr>
            <p:cNvPr id="24" name="Oval 23"/>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4" name="Group 13"/>
          <p:cNvGrpSpPr/>
          <p:nvPr/>
        </p:nvGrpSpPr>
        <p:grpSpPr>
          <a:xfrm>
            <a:off x="4271061" y="5508692"/>
            <a:ext cx="497735" cy="497735"/>
            <a:chOff x="2928378" y="2104914"/>
            <a:chExt cx="733701" cy="733701"/>
          </a:xfrm>
        </p:grpSpPr>
        <p:sp>
          <p:nvSpPr>
            <p:cNvPr id="22" name="Oval 21"/>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5" name="Oval 14"/>
          <p:cNvSpPr/>
          <p:nvPr/>
        </p:nvSpPr>
        <p:spPr>
          <a:xfrm>
            <a:off x="2134714"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p:cNvSpPr/>
          <p:nvPr/>
        </p:nvSpPr>
        <p:spPr>
          <a:xfrm>
            <a:off x="3766762"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p:cNvSpPr/>
          <p:nvPr/>
        </p:nvSpPr>
        <p:spPr>
          <a:xfrm>
            <a:off x="4177922" y="6265951"/>
            <a:ext cx="285887" cy="285887"/>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Oval 17"/>
          <p:cNvSpPr/>
          <p:nvPr/>
        </p:nvSpPr>
        <p:spPr>
          <a:xfrm>
            <a:off x="3358191"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Oval 18"/>
          <p:cNvSpPr/>
          <p:nvPr/>
        </p:nvSpPr>
        <p:spPr>
          <a:xfrm>
            <a:off x="4587685" y="6265951"/>
            <a:ext cx="285887" cy="285887"/>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Oval 19"/>
          <p:cNvSpPr/>
          <p:nvPr/>
        </p:nvSpPr>
        <p:spPr>
          <a:xfrm>
            <a:off x="2941375"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Oval 20"/>
          <p:cNvSpPr/>
          <p:nvPr/>
        </p:nvSpPr>
        <p:spPr>
          <a:xfrm>
            <a:off x="2546135" y="6265951"/>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0" name="Straight Connector 29"/>
          <p:cNvCxnSpPr>
            <a:stCxn id="54" idx="0"/>
            <a:endCxn id="59" idx="3"/>
          </p:cNvCxnSpPr>
          <p:nvPr/>
        </p:nvCxnSpPr>
        <p:spPr>
          <a:xfrm flipV="1">
            <a:off x="6674618" y="5144429"/>
            <a:ext cx="930007" cy="46788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7" idx="0"/>
            <a:endCxn id="59" idx="4"/>
          </p:cNvCxnSpPr>
          <p:nvPr/>
        </p:nvCxnSpPr>
        <p:spPr>
          <a:xfrm flipV="1">
            <a:off x="7780600" y="5217319"/>
            <a:ext cx="0" cy="28905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9" idx="5"/>
            <a:endCxn id="55" idx="0"/>
          </p:cNvCxnSpPr>
          <p:nvPr/>
        </p:nvCxnSpPr>
        <p:spPr>
          <a:xfrm>
            <a:off x="7956576" y="5144429"/>
            <a:ext cx="1750104" cy="36194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8" idx="0"/>
          </p:cNvCxnSpPr>
          <p:nvPr/>
        </p:nvCxnSpPr>
        <p:spPr>
          <a:xfrm flipV="1">
            <a:off x="6730115" y="5831989"/>
            <a:ext cx="840392" cy="44332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7" idx="0"/>
            <a:endCxn id="57" idx="3"/>
          </p:cNvCxnSpPr>
          <p:nvPr/>
        </p:nvCxnSpPr>
        <p:spPr>
          <a:xfrm flipV="1">
            <a:off x="7157717" y="5931214"/>
            <a:ext cx="446907"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6" idx="0"/>
          </p:cNvCxnSpPr>
          <p:nvPr/>
        </p:nvCxnSpPr>
        <p:spPr>
          <a:xfrm flipV="1">
            <a:off x="7533925" y="5964454"/>
            <a:ext cx="175507" cy="31446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5" idx="0"/>
          </p:cNvCxnSpPr>
          <p:nvPr/>
        </p:nvCxnSpPr>
        <p:spPr>
          <a:xfrm flipH="1" flipV="1">
            <a:off x="7828974" y="5931214"/>
            <a:ext cx="178919"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57" idx="5"/>
          </p:cNvCxnSpPr>
          <p:nvPr/>
        </p:nvCxnSpPr>
        <p:spPr>
          <a:xfrm flipH="1" flipV="1">
            <a:off x="7956577" y="5931214"/>
            <a:ext cx="486255"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7956577" y="5806144"/>
            <a:ext cx="883647" cy="46917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52" idx="0"/>
            <a:endCxn id="55" idx="3"/>
          </p:cNvCxnSpPr>
          <p:nvPr/>
        </p:nvCxnSpPr>
        <p:spPr>
          <a:xfrm flipV="1">
            <a:off x="9300653" y="5931214"/>
            <a:ext cx="230052"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51" idx="0"/>
            <a:endCxn id="55" idx="4"/>
          </p:cNvCxnSpPr>
          <p:nvPr/>
        </p:nvCxnSpPr>
        <p:spPr>
          <a:xfrm flipV="1">
            <a:off x="9706680" y="6004105"/>
            <a:ext cx="0" cy="27121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0"/>
            <a:endCxn id="55" idx="5"/>
          </p:cNvCxnSpPr>
          <p:nvPr/>
        </p:nvCxnSpPr>
        <p:spPr>
          <a:xfrm flipH="1" flipV="1">
            <a:off x="9882657" y="5931214"/>
            <a:ext cx="248777"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531734" y="4719585"/>
            <a:ext cx="497735" cy="497735"/>
            <a:chOff x="2928378" y="2104914"/>
            <a:chExt cx="733701" cy="733701"/>
          </a:xfrm>
        </p:grpSpPr>
        <p:sp>
          <p:nvSpPr>
            <p:cNvPr id="59" name="Oval 58"/>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0" name="Oval 59"/>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3" name="Group 42"/>
          <p:cNvGrpSpPr/>
          <p:nvPr/>
        </p:nvGrpSpPr>
        <p:grpSpPr>
          <a:xfrm>
            <a:off x="7531734" y="5506369"/>
            <a:ext cx="497735" cy="497735"/>
            <a:chOff x="2928378" y="2104914"/>
            <a:chExt cx="733701" cy="733701"/>
          </a:xfrm>
        </p:grpSpPr>
        <p:sp>
          <p:nvSpPr>
            <p:cNvPr id="57" name="Oval 56"/>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Oval 57"/>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4" name="Group 43"/>
          <p:cNvGrpSpPr/>
          <p:nvPr/>
        </p:nvGrpSpPr>
        <p:grpSpPr>
          <a:xfrm>
            <a:off x="9457813" y="5506369"/>
            <a:ext cx="497735" cy="497735"/>
            <a:chOff x="2928378" y="2104914"/>
            <a:chExt cx="733701" cy="733701"/>
          </a:xfrm>
        </p:grpSpPr>
        <p:sp>
          <p:nvSpPr>
            <p:cNvPr id="55" name="Oval 54"/>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Oval 55"/>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5" name="Oval 44"/>
          <p:cNvSpPr/>
          <p:nvPr/>
        </p:nvSpPr>
        <p:spPr>
          <a:xfrm>
            <a:off x="7864950" y="6275319"/>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p:cNvSpPr/>
          <p:nvPr/>
        </p:nvSpPr>
        <p:spPr>
          <a:xfrm>
            <a:off x="7390983" y="6278916"/>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p:cNvSpPr/>
          <p:nvPr/>
        </p:nvSpPr>
        <p:spPr>
          <a:xfrm>
            <a:off x="7014777" y="6275319"/>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Oval 47"/>
          <p:cNvSpPr/>
          <p:nvPr/>
        </p:nvSpPr>
        <p:spPr>
          <a:xfrm>
            <a:off x="6587174" y="6275319"/>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Oval 48"/>
          <p:cNvSpPr/>
          <p:nvPr/>
        </p:nvSpPr>
        <p:spPr>
          <a:xfrm>
            <a:off x="8295957" y="6275320"/>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Oval 49"/>
          <p:cNvSpPr/>
          <p:nvPr/>
        </p:nvSpPr>
        <p:spPr>
          <a:xfrm>
            <a:off x="9988490" y="6275319"/>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p:cNvSpPr/>
          <p:nvPr/>
        </p:nvSpPr>
        <p:spPr>
          <a:xfrm>
            <a:off x="9563738" y="6275319"/>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Oval 51"/>
          <p:cNvSpPr/>
          <p:nvPr/>
        </p:nvSpPr>
        <p:spPr>
          <a:xfrm>
            <a:off x="9157710" y="6275319"/>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Oval 52"/>
          <p:cNvSpPr/>
          <p:nvPr/>
        </p:nvSpPr>
        <p:spPr>
          <a:xfrm>
            <a:off x="8701985" y="6275320"/>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Oval 53"/>
          <p:cNvSpPr/>
          <p:nvPr/>
        </p:nvSpPr>
        <p:spPr>
          <a:xfrm>
            <a:off x="6531675" y="5612316"/>
            <a:ext cx="285887" cy="285887"/>
          </a:xfrm>
          <a:prstGeom prst="ellipse">
            <a:avLst/>
          </a:prstGeom>
          <a:solidFill>
            <a:srgbClr val="EC7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2456" y="2039112"/>
            <a:ext cx="4572000" cy="2571751"/>
          </a:xfrm>
          <a:prstGeom prst="rect">
            <a:avLst/>
          </a:prstGeom>
        </p:spPr>
      </p:pic>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4498" y="2063655"/>
            <a:ext cx="4389119" cy="2468880"/>
          </a:xfrm>
          <a:prstGeom prst="rect">
            <a:avLst/>
          </a:prstGeom>
        </p:spPr>
      </p:pic>
      <p:sp>
        <p:nvSpPr>
          <p:cNvPr id="62" name="Oval 61"/>
          <p:cNvSpPr/>
          <p:nvPr/>
        </p:nvSpPr>
        <p:spPr>
          <a:xfrm>
            <a:off x="4185615" y="5435609"/>
            <a:ext cx="655615" cy="655615"/>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Oval 65"/>
          <p:cNvSpPr/>
          <p:nvPr/>
        </p:nvSpPr>
        <p:spPr>
          <a:xfrm>
            <a:off x="9363849" y="5416228"/>
            <a:ext cx="655615" cy="655615"/>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Oval 66"/>
          <p:cNvSpPr/>
          <p:nvPr/>
        </p:nvSpPr>
        <p:spPr>
          <a:xfrm>
            <a:off x="2103658" y="2015202"/>
            <a:ext cx="1792503" cy="2691069"/>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Oval 67"/>
          <p:cNvSpPr/>
          <p:nvPr/>
        </p:nvSpPr>
        <p:spPr>
          <a:xfrm>
            <a:off x="7098993" y="2211149"/>
            <a:ext cx="2679811" cy="1985211"/>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ext Placeholder 1"/>
          <p:cNvSpPr>
            <a:spLocks noGrp="1"/>
          </p:cNvSpPr>
          <p:nvPr>
            <p:ph type="body" sz="quarter" idx="10"/>
          </p:nvPr>
        </p:nvSpPr>
        <p:spPr/>
        <p:txBody>
          <a:bodyPr/>
          <a:lstStyle/>
          <a:p>
            <a:r>
              <a:rPr lang="en-CA" dirty="0"/>
              <a:t>ICON comparison</a:t>
            </a:r>
          </a:p>
        </p:txBody>
      </p:sp>
      <p:sp>
        <p:nvSpPr>
          <p:cNvPr id="28" name="Slide Number Placeholder 27"/>
          <p:cNvSpPr>
            <a:spLocks noGrp="1"/>
          </p:cNvSpPr>
          <p:nvPr>
            <p:ph type="sldNum" sz="quarter" idx="4"/>
          </p:nvPr>
        </p:nvSpPr>
        <p:spPr/>
        <p:txBody>
          <a:bodyPr/>
          <a:lstStyle/>
          <a:p>
            <a:fld id="{54FD0A11-67B6-4E78-93E2-82CA3CC7F45E}" type="slidenum">
              <a:rPr lang="en-CA" smtClean="0"/>
              <a:pPr/>
              <a:t>30</a:t>
            </a:fld>
            <a:endParaRPr lang="en-CA" dirty="0"/>
          </a:p>
        </p:txBody>
      </p:sp>
      <p:sp>
        <p:nvSpPr>
          <p:cNvPr id="70" name="TextBox 69"/>
          <p:cNvSpPr txBox="1"/>
          <p:nvPr/>
        </p:nvSpPr>
        <p:spPr>
          <a:xfrm>
            <a:off x="2010953" y="6085239"/>
            <a:ext cx="8170094" cy="523220"/>
          </a:xfrm>
          <a:prstGeom prst="rect">
            <a:avLst/>
          </a:prstGeom>
          <a:noFill/>
        </p:spPr>
        <p:txBody>
          <a:bodyPr wrap="square" rtlCol="0">
            <a:spAutoFit/>
          </a:bodyPr>
          <a:lstStyle/>
          <a:p>
            <a:pPr algn="ctr"/>
            <a:endParaRPr lang="en-CA" sz="2800" b="1" dirty="0">
              <a:solidFill>
                <a:schemeClr val="tx1"/>
              </a:solidFill>
            </a:endParaRPr>
          </a:p>
        </p:txBody>
      </p:sp>
    </p:spTree>
    <p:extLst>
      <p:ext uri="{BB962C8B-B14F-4D97-AF65-F5344CB8AC3E}">
        <p14:creationId xmlns:p14="http://schemas.microsoft.com/office/powerpoint/2010/main" val="475608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heel(1)">
                                      <p:cBhvr>
                                        <p:cTn id="12" dur="2000"/>
                                        <p:tgtEl>
                                          <p:spTgt spid="62"/>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heel(1)">
                                      <p:cBhvr>
                                        <p:cTn id="15" dur="2000"/>
                                        <p:tgtEl>
                                          <p:spTgt spid="6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heel(1)">
                                      <p:cBhvr>
                                        <p:cTn id="18" dur="2000"/>
                                        <p:tgtEl>
                                          <p:spTgt spid="67"/>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wheel(1)">
                                      <p:cBhvr>
                                        <p:cTn id="21"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67" grpId="0" animBg="1"/>
      <p:bldP spid="68" grpId="0" animBg="1"/>
      <p:bldP spid="7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61"/>
          <p:cNvSpPr>
            <a:spLocks noGrp="1"/>
          </p:cNvSpPr>
          <p:nvPr>
            <p:ph sz="quarter" idx="11"/>
          </p:nvPr>
        </p:nvSpPr>
        <p:spPr/>
        <p:txBody>
          <a:bodyPr/>
          <a:lstStyle/>
          <a:p>
            <a:r>
              <a:rPr lang="en-CA" dirty="0"/>
              <a:t>Allow partial matching</a:t>
            </a:r>
          </a:p>
          <a:p>
            <a:endParaRPr lang="en-CA" dirty="0"/>
          </a:p>
        </p:txBody>
      </p:sp>
      <p:sp>
        <p:nvSpPr>
          <p:cNvPr id="69" name="Oval 68"/>
          <p:cNvSpPr/>
          <p:nvPr/>
        </p:nvSpPr>
        <p:spPr>
          <a:xfrm>
            <a:off x="7109149" y="2709874"/>
            <a:ext cx="2679811" cy="1849805"/>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4839" y="4630071"/>
            <a:ext cx="3761287" cy="2227929"/>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1406" y="4630071"/>
            <a:ext cx="3761287" cy="2227929"/>
          </a:xfrm>
          <a:prstGeom prst="rect">
            <a:avLst/>
          </a:prstGeom>
        </p:spPr>
      </p:pic>
      <p:grpSp>
        <p:nvGrpSpPr>
          <p:cNvPr id="2" name="Group 1"/>
          <p:cNvGrpSpPr/>
          <p:nvPr/>
        </p:nvGrpSpPr>
        <p:grpSpPr>
          <a:xfrm>
            <a:off x="2134712" y="4732552"/>
            <a:ext cx="2738859" cy="1819285"/>
            <a:chOff x="2134712" y="2990059"/>
            <a:chExt cx="2738858" cy="1819285"/>
          </a:xfrm>
        </p:grpSpPr>
        <p:cxnSp>
          <p:nvCxnSpPr>
            <p:cNvPr id="3" name="Straight Connector 2"/>
            <p:cNvCxnSpPr>
              <a:stCxn id="15" idx="0"/>
            </p:cNvCxnSpPr>
            <p:nvPr/>
          </p:nvCxnSpPr>
          <p:spPr>
            <a:xfrm flipV="1">
              <a:off x="2277655" y="4081142"/>
              <a:ext cx="636196" cy="44231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1" idx="0"/>
            </p:cNvCxnSpPr>
            <p:nvPr/>
          </p:nvCxnSpPr>
          <p:spPr>
            <a:xfrm flipV="1">
              <a:off x="2689077" y="4176402"/>
              <a:ext cx="310832" cy="347056"/>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20" idx="0"/>
              <a:endCxn id="24" idx="4"/>
            </p:cNvCxnSpPr>
            <p:nvPr/>
          </p:nvCxnSpPr>
          <p:spPr>
            <a:xfrm flipH="1" flipV="1">
              <a:off x="3082353" y="4256768"/>
              <a:ext cx="1964" cy="266689"/>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8" idx="0"/>
            </p:cNvCxnSpPr>
            <p:nvPr/>
          </p:nvCxnSpPr>
          <p:spPr>
            <a:xfrm flipH="1" flipV="1">
              <a:off x="3159586" y="4183566"/>
              <a:ext cx="341547"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6" idx="0"/>
            </p:cNvCxnSpPr>
            <p:nvPr/>
          </p:nvCxnSpPr>
          <p:spPr>
            <a:xfrm flipH="1" flipV="1">
              <a:off x="3231918" y="4081142"/>
              <a:ext cx="677785" cy="44231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5" idx="0"/>
              <a:endCxn id="26" idx="3"/>
            </p:cNvCxnSpPr>
            <p:nvPr/>
          </p:nvCxnSpPr>
          <p:spPr>
            <a:xfrm flipV="1">
              <a:off x="3082353" y="3414902"/>
              <a:ext cx="545451" cy="42449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6" idx="5"/>
              <a:endCxn id="23" idx="0"/>
            </p:cNvCxnSpPr>
            <p:nvPr/>
          </p:nvCxnSpPr>
          <p:spPr>
            <a:xfrm>
              <a:off x="3979755" y="3414902"/>
              <a:ext cx="540171" cy="431662"/>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7" idx="0"/>
            </p:cNvCxnSpPr>
            <p:nvPr/>
          </p:nvCxnSpPr>
          <p:spPr>
            <a:xfrm flipV="1">
              <a:off x="4320864" y="4183566"/>
              <a:ext cx="116296"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9" idx="0"/>
            </p:cNvCxnSpPr>
            <p:nvPr/>
          </p:nvCxnSpPr>
          <p:spPr>
            <a:xfrm flipH="1" flipV="1">
              <a:off x="4573243" y="4183566"/>
              <a:ext cx="157384" cy="33989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554912" y="2990059"/>
              <a:ext cx="497735" cy="497735"/>
              <a:chOff x="2928378" y="2104914"/>
              <a:chExt cx="733701" cy="733701"/>
            </a:xfrm>
          </p:grpSpPr>
          <p:sp>
            <p:nvSpPr>
              <p:cNvPr id="26" name="Oval 25"/>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3" name="Group 12"/>
            <p:cNvGrpSpPr/>
            <p:nvPr/>
          </p:nvGrpSpPr>
          <p:grpSpPr>
            <a:xfrm>
              <a:off x="2833486" y="3759034"/>
              <a:ext cx="497735" cy="497735"/>
              <a:chOff x="2928378" y="2104914"/>
              <a:chExt cx="733701" cy="733701"/>
            </a:xfrm>
          </p:grpSpPr>
          <p:sp>
            <p:nvSpPr>
              <p:cNvPr id="24" name="Oval 23"/>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4" name="Group 13"/>
            <p:cNvGrpSpPr/>
            <p:nvPr/>
          </p:nvGrpSpPr>
          <p:grpSpPr>
            <a:xfrm>
              <a:off x="4271059" y="3766198"/>
              <a:ext cx="497735" cy="497735"/>
              <a:chOff x="2928378" y="2104914"/>
              <a:chExt cx="733701" cy="733701"/>
            </a:xfrm>
          </p:grpSpPr>
          <p:sp>
            <p:nvSpPr>
              <p:cNvPr id="22" name="Oval 21"/>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5" name="Oval 14"/>
            <p:cNvSpPr/>
            <p:nvPr/>
          </p:nvSpPr>
          <p:spPr>
            <a:xfrm>
              <a:off x="2134712" y="4523457"/>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p:cNvSpPr/>
            <p:nvPr/>
          </p:nvSpPr>
          <p:spPr>
            <a:xfrm>
              <a:off x="3766760" y="4523457"/>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p:cNvSpPr/>
            <p:nvPr/>
          </p:nvSpPr>
          <p:spPr>
            <a:xfrm>
              <a:off x="4177921" y="4523457"/>
              <a:ext cx="285887" cy="285887"/>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Oval 17"/>
            <p:cNvSpPr/>
            <p:nvPr/>
          </p:nvSpPr>
          <p:spPr>
            <a:xfrm>
              <a:off x="3358190" y="4523457"/>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Oval 18"/>
            <p:cNvSpPr/>
            <p:nvPr/>
          </p:nvSpPr>
          <p:spPr>
            <a:xfrm>
              <a:off x="4587683" y="4523457"/>
              <a:ext cx="285887" cy="285887"/>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Oval 19"/>
            <p:cNvSpPr/>
            <p:nvPr/>
          </p:nvSpPr>
          <p:spPr>
            <a:xfrm>
              <a:off x="2941374" y="4523457"/>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Oval 20"/>
            <p:cNvSpPr/>
            <p:nvPr/>
          </p:nvSpPr>
          <p:spPr>
            <a:xfrm>
              <a:off x="2546134" y="4523457"/>
              <a:ext cx="285887" cy="285887"/>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30" name="Straight Connector 29"/>
          <p:cNvCxnSpPr>
            <a:stCxn id="54" idx="0"/>
            <a:endCxn id="59" idx="3"/>
          </p:cNvCxnSpPr>
          <p:nvPr/>
        </p:nvCxnSpPr>
        <p:spPr>
          <a:xfrm flipV="1">
            <a:off x="6674618" y="5144429"/>
            <a:ext cx="930007" cy="46788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6587173" y="4719585"/>
            <a:ext cx="3687203" cy="1845216"/>
            <a:chOff x="6587172" y="2977093"/>
            <a:chExt cx="3687203" cy="1845216"/>
          </a:xfrm>
        </p:grpSpPr>
        <p:cxnSp>
          <p:nvCxnSpPr>
            <p:cNvPr id="31" name="Straight Connector 30"/>
            <p:cNvCxnSpPr>
              <a:stCxn id="57" idx="0"/>
              <a:endCxn id="59" idx="4"/>
            </p:cNvCxnSpPr>
            <p:nvPr/>
          </p:nvCxnSpPr>
          <p:spPr>
            <a:xfrm flipV="1">
              <a:off x="7780600" y="3474827"/>
              <a:ext cx="0" cy="289050"/>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9" idx="5"/>
              <a:endCxn id="55" idx="0"/>
            </p:cNvCxnSpPr>
            <p:nvPr/>
          </p:nvCxnSpPr>
          <p:spPr>
            <a:xfrm>
              <a:off x="7956576" y="3401936"/>
              <a:ext cx="1750104" cy="36194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8" idx="0"/>
            </p:cNvCxnSpPr>
            <p:nvPr/>
          </p:nvCxnSpPr>
          <p:spPr>
            <a:xfrm flipV="1">
              <a:off x="6730115" y="4089497"/>
              <a:ext cx="840392" cy="44332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7" idx="0"/>
              <a:endCxn id="57" idx="3"/>
            </p:cNvCxnSpPr>
            <p:nvPr/>
          </p:nvCxnSpPr>
          <p:spPr>
            <a:xfrm flipV="1">
              <a:off x="7157718" y="4188720"/>
              <a:ext cx="446906"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6" idx="0"/>
            </p:cNvCxnSpPr>
            <p:nvPr/>
          </p:nvCxnSpPr>
          <p:spPr>
            <a:xfrm flipV="1">
              <a:off x="7533925" y="4221961"/>
              <a:ext cx="175507" cy="31446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5" idx="0"/>
            </p:cNvCxnSpPr>
            <p:nvPr/>
          </p:nvCxnSpPr>
          <p:spPr>
            <a:xfrm flipH="1" flipV="1">
              <a:off x="7828973" y="4188720"/>
              <a:ext cx="178919"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57" idx="5"/>
            </p:cNvCxnSpPr>
            <p:nvPr/>
          </p:nvCxnSpPr>
          <p:spPr>
            <a:xfrm flipH="1" flipV="1">
              <a:off x="7956576" y="4188720"/>
              <a:ext cx="486254"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7956576" y="4063651"/>
              <a:ext cx="883646" cy="46917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52" idx="0"/>
              <a:endCxn id="55" idx="3"/>
            </p:cNvCxnSpPr>
            <p:nvPr/>
          </p:nvCxnSpPr>
          <p:spPr>
            <a:xfrm flipV="1">
              <a:off x="9300652" y="4188720"/>
              <a:ext cx="230052"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51" idx="0"/>
              <a:endCxn id="55" idx="4"/>
            </p:cNvCxnSpPr>
            <p:nvPr/>
          </p:nvCxnSpPr>
          <p:spPr>
            <a:xfrm flipV="1">
              <a:off x="9706680" y="4261612"/>
              <a:ext cx="0" cy="27121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0"/>
              <a:endCxn id="55" idx="5"/>
            </p:cNvCxnSpPr>
            <p:nvPr/>
          </p:nvCxnSpPr>
          <p:spPr>
            <a:xfrm flipH="1" flipV="1">
              <a:off x="9882655" y="4188720"/>
              <a:ext cx="248777" cy="344105"/>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531733" y="2977093"/>
              <a:ext cx="497734" cy="497734"/>
              <a:chOff x="2928378" y="2104914"/>
              <a:chExt cx="733701" cy="733701"/>
            </a:xfrm>
          </p:grpSpPr>
          <p:sp>
            <p:nvSpPr>
              <p:cNvPr id="59" name="Oval 58"/>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0" name="Oval 59"/>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3" name="Group 42"/>
            <p:cNvGrpSpPr/>
            <p:nvPr/>
          </p:nvGrpSpPr>
          <p:grpSpPr>
            <a:xfrm>
              <a:off x="7531733" y="3763877"/>
              <a:ext cx="497734" cy="497734"/>
              <a:chOff x="2928378" y="2104914"/>
              <a:chExt cx="733701" cy="733701"/>
            </a:xfrm>
          </p:grpSpPr>
          <p:sp>
            <p:nvSpPr>
              <p:cNvPr id="57" name="Oval 56"/>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Oval 57"/>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4" name="Group 43"/>
            <p:cNvGrpSpPr/>
            <p:nvPr/>
          </p:nvGrpSpPr>
          <p:grpSpPr>
            <a:xfrm>
              <a:off x="9457812" y="3763877"/>
              <a:ext cx="497734" cy="497734"/>
              <a:chOff x="2928378" y="2104914"/>
              <a:chExt cx="733701" cy="733701"/>
            </a:xfrm>
          </p:grpSpPr>
          <p:sp>
            <p:nvSpPr>
              <p:cNvPr id="55" name="Oval 54"/>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Oval 55"/>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5" name="Oval 44"/>
            <p:cNvSpPr/>
            <p:nvPr/>
          </p:nvSpPr>
          <p:spPr>
            <a:xfrm>
              <a:off x="7864949" y="4532825"/>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p:cNvSpPr/>
            <p:nvPr/>
          </p:nvSpPr>
          <p:spPr>
            <a:xfrm>
              <a:off x="7390982" y="4536422"/>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p:cNvSpPr/>
            <p:nvPr/>
          </p:nvSpPr>
          <p:spPr>
            <a:xfrm>
              <a:off x="7014775" y="4532825"/>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Oval 47"/>
            <p:cNvSpPr/>
            <p:nvPr/>
          </p:nvSpPr>
          <p:spPr>
            <a:xfrm>
              <a:off x="6587172" y="4532825"/>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Oval 48"/>
            <p:cNvSpPr/>
            <p:nvPr/>
          </p:nvSpPr>
          <p:spPr>
            <a:xfrm>
              <a:off x="8295955" y="4532826"/>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Oval 49"/>
            <p:cNvSpPr/>
            <p:nvPr/>
          </p:nvSpPr>
          <p:spPr>
            <a:xfrm>
              <a:off x="9988488" y="4532825"/>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p:cNvSpPr/>
            <p:nvPr/>
          </p:nvSpPr>
          <p:spPr>
            <a:xfrm>
              <a:off x="9563736" y="4532825"/>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Oval 51"/>
            <p:cNvSpPr/>
            <p:nvPr/>
          </p:nvSpPr>
          <p:spPr>
            <a:xfrm>
              <a:off x="9157709" y="4532825"/>
              <a:ext cx="285887" cy="285887"/>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Oval 52"/>
            <p:cNvSpPr/>
            <p:nvPr/>
          </p:nvSpPr>
          <p:spPr>
            <a:xfrm>
              <a:off x="8701983" y="4532826"/>
              <a:ext cx="285887" cy="285887"/>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4" name="Oval 53"/>
          <p:cNvSpPr/>
          <p:nvPr/>
        </p:nvSpPr>
        <p:spPr>
          <a:xfrm>
            <a:off x="6531675" y="5612316"/>
            <a:ext cx="285887" cy="285887"/>
          </a:xfrm>
          <a:prstGeom prst="ellipse">
            <a:avLst/>
          </a:prstGeom>
          <a:solidFill>
            <a:srgbClr val="EC7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2456" y="2039271"/>
            <a:ext cx="4572000" cy="2571751"/>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4498" y="2063422"/>
            <a:ext cx="4389119" cy="2468880"/>
          </a:xfrm>
          <a:prstGeom prst="rect">
            <a:avLst/>
          </a:prstGeom>
        </p:spPr>
      </p:pic>
      <p:sp>
        <p:nvSpPr>
          <p:cNvPr id="68" name="Oval 67"/>
          <p:cNvSpPr/>
          <p:nvPr/>
        </p:nvSpPr>
        <p:spPr>
          <a:xfrm>
            <a:off x="6490541" y="5573480"/>
            <a:ext cx="368153" cy="368153"/>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 Placeholder 28"/>
          <p:cNvSpPr>
            <a:spLocks noGrp="1"/>
          </p:cNvSpPr>
          <p:nvPr>
            <p:ph type="body" sz="quarter" idx="10"/>
          </p:nvPr>
        </p:nvSpPr>
        <p:spPr/>
        <p:txBody>
          <a:bodyPr/>
          <a:lstStyle/>
          <a:p>
            <a:r>
              <a:rPr lang="en-CA" dirty="0"/>
              <a:t>ICON comparison</a:t>
            </a:r>
          </a:p>
        </p:txBody>
      </p:sp>
      <p:sp>
        <p:nvSpPr>
          <p:cNvPr id="61" name="Slide Number Placeholder 60"/>
          <p:cNvSpPr>
            <a:spLocks noGrp="1"/>
          </p:cNvSpPr>
          <p:nvPr>
            <p:ph type="sldNum" sz="quarter" idx="4"/>
          </p:nvPr>
        </p:nvSpPr>
        <p:spPr/>
        <p:txBody>
          <a:bodyPr/>
          <a:lstStyle/>
          <a:p>
            <a:fld id="{54FD0A11-67B6-4E78-93E2-82CA3CC7F45E}" type="slidenum">
              <a:rPr lang="en-CA" smtClean="0"/>
              <a:pPr/>
              <a:t>31</a:t>
            </a:fld>
            <a:endParaRPr lang="en-CA" dirty="0"/>
          </a:p>
        </p:txBody>
      </p:sp>
    </p:spTree>
    <p:extLst>
      <p:ext uri="{BB962C8B-B14F-4D97-AF65-F5344CB8AC3E}">
        <p14:creationId xmlns:p14="http://schemas.microsoft.com/office/powerpoint/2010/main" val="2165979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2000"/>
                                        <p:tgtEl>
                                          <p:spTgt spid="6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heel(1)">
                                      <p:cBhvr>
                                        <p:cTn id="10" dur="2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754"/>
          <a:stretch/>
        </p:blipFill>
        <p:spPr>
          <a:xfrm>
            <a:off x="0" y="1156535"/>
            <a:ext cx="7333707" cy="5015665"/>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152" r="17115" b="15672"/>
          <a:stretch/>
        </p:blipFill>
        <p:spPr>
          <a:xfrm>
            <a:off x="5615795" y="1156534"/>
            <a:ext cx="6280484" cy="4920149"/>
          </a:xfrm>
          <a:prstGeom prst="rect">
            <a:avLst/>
          </a:prstGeom>
        </p:spPr>
      </p:pic>
      <p:sp>
        <p:nvSpPr>
          <p:cNvPr id="3" name="Text Placeholder 2"/>
          <p:cNvSpPr>
            <a:spLocks noGrp="1"/>
          </p:cNvSpPr>
          <p:nvPr>
            <p:ph type="body" sz="quarter" idx="10"/>
          </p:nvPr>
        </p:nvSpPr>
        <p:spPr/>
        <p:txBody>
          <a:bodyPr/>
          <a:lstStyle/>
          <a:p>
            <a:r>
              <a:rPr lang="en-CA" dirty="0"/>
              <a:t>ICON comparison</a:t>
            </a:r>
          </a:p>
        </p:txBody>
      </p:sp>
      <p:sp>
        <p:nvSpPr>
          <p:cNvPr id="5" name="Slide Number Placeholder 4"/>
          <p:cNvSpPr>
            <a:spLocks noGrp="1"/>
          </p:cNvSpPr>
          <p:nvPr>
            <p:ph type="sldNum" sz="quarter" idx="4"/>
          </p:nvPr>
        </p:nvSpPr>
        <p:spPr/>
        <p:txBody>
          <a:bodyPr/>
          <a:lstStyle/>
          <a:p>
            <a:fld id="{54FD0A11-67B6-4E78-93E2-82CA3CC7F45E}" type="slidenum">
              <a:rPr lang="en-CA" smtClean="0"/>
              <a:pPr/>
              <a:t>32</a:t>
            </a:fld>
            <a:endParaRPr lang="en-CA" dirty="0"/>
          </a:p>
        </p:txBody>
      </p:sp>
      <p:sp>
        <p:nvSpPr>
          <p:cNvPr id="8" name="TextBox 7"/>
          <p:cNvSpPr txBox="1"/>
          <p:nvPr/>
        </p:nvSpPr>
        <p:spPr>
          <a:xfrm>
            <a:off x="2112542" y="5675102"/>
            <a:ext cx="8170094" cy="523220"/>
          </a:xfrm>
          <a:prstGeom prst="rect">
            <a:avLst/>
          </a:prstGeom>
          <a:noFill/>
        </p:spPr>
        <p:txBody>
          <a:bodyPr wrap="square" rtlCol="0">
            <a:spAutoFit/>
          </a:bodyPr>
          <a:lstStyle/>
          <a:p>
            <a:pPr algn="ctr"/>
            <a:r>
              <a:rPr lang="en-CA" sz="2800" b="1" dirty="0">
                <a:solidFill>
                  <a:schemeClr val="tx1"/>
                </a:solidFill>
              </a:rPr>
              <a:t>Similar functionality but different geometry</a:t>
            </a:r>
          </a:p>
        </p:txBody>
      </p:sp>
    </p:spTree>
    <p:extLst>
      <p:ext uri="{BB962C8B-B14F-4D97-AF65-F5344CB8AC3E}">
        <p14:creationId xmlns:p14="http://schemas.microsoft.com/office/powerpoint/2010/main" val="1119271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solidFill>
                  <a:srgbClr val="00002C"/>
                </a:solidFill>
              </a:rPr>
              <a:t>Dataset</a:t>
            </a: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33</a:t>
            </a:fld>
            <a:endParaRPr lang="en-US" alt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421" y="4047460"/>
            <a:ext cx="1896140" cy="18961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060" y="4047460"/>
            <a:ext cx="1896140" cy="189614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0622" y="1295400"/>
            <a:ext cx="1896140" cy="189614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0060" y="4047460"/>
            <a:ext cx="1896140" cy="189614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9353" y="1295400"/>
            <a:ext cx="1896140" cy="189614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93561" y="1295400"/>
            <a:ext cx="1896140" cy="189614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0622" y="4047460"/>
            <a:ext cx="1896140" cy="189614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8084" y="1295400"/>
            <a:ext cx="1896140" cy="189614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0940" y="4047460"/>
            <a:ext cx="1896140" cy="1896140"/>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87092" y="1295400"/>
            <a:ext cx="1896140" cy="1896140"/>
          </a:xfrm>
          <a:prstGeom prst="rect">
            <a:avLst/>
          </a:prstGeom>
        </p:spPr>
      </p:pic>
      <p:sp>
        <p:nvSpPr>
          <p:cNvPr id="15" name="TextBox 14"/>
          <p:cNvSpPr txBox="1"/>
          <p:nvPr/>
        </p:nvSpPr>
        <p:spPr>
          <a:xfrm>
            <a:off x="1357330" y="3352800"/>
            <a:ext cx="921599" cy="461665"/>
          </a:xfrm>
          <a:prstGeom prst="rect">
            <a:avLst/>
          </a:prstGeom>
          <a:noFill/>
        </p:spPr>
        <p:txBody>
          <a:bodyPr wrap="none" rtlCol="0">
            <a:spAutoFit/>
          </a:bodyPr>
          <a:lstStyle/>
          <a:p>
            <a:r>
              <a:rPr lang="en-US" sz="2400" dirty="0" smtClean="0">
                <a:latin typeface="+mn-lt"/>
              </a:rPr>
              <a:t>Table</a:t>
            </a:r>
            <a:endParaRPr lang="en-US" sz="2400" dirty="0">
              <a:latin typeface="+mn-lt"/>
            </a:endParaRPr>
          </a:p>
        </p:txBody>
      </p:sp>
      <p:sp>
        <p:nvSpPr>
          <p:cNvPr id="16" name="TextBox 15"/>
          <p:cNvSpPr txBox="1"/>
          <p:nvPr/>
        </p:nvSpPr>
        <p:spPr>
          <a:xfrm>
            <a:off x="3674032" y="3352800"/>
            <a:ext cx="886781" cy="461665"/>
          </a:xfrm>
          <a:prstGeom prst="rect">
            <a:avLst/>
          </a:prstGeom>
          <a:noFill/>
        </p:spPr>
        <p:txBody>
          <a:bodyPr wrap="none" rtlCol="0">
            <a:spAutoFit/>
          </a:bodyPr>
          <a:lstStyle/>
          <a:p>
            <a:r>
              <a:rPr lang="en-US" sz="2400" dirty="0" smtClean="0">
                <a:latin typeface="+mn-lt"/>
              </a:rPr>
              <a:t>Shelf</a:t>
            </a:r>
            <a:endParaRPr lang="en-US" sz="2400" dirty="0">
              <a:latin typeface="+mn-lt"/>
            </a:endParaRPr>
          </a:p>
        </p:txBody>
      </p:sp>
      <p:sp>
        <p:nvSpPr>
          <p:cNvPr id="17" name="TextBox 16"/>
          <p:cNvSpPr txBox="1"/>
          <p:nvPr/>
        </p:nvSpPr>
        <p:spPr>
          <a:xfrm>
            <a:off x="5711188" y="3352799"/>
            <a:ext cx="1435008" cy="461665"/>
          </a:xfrm>
          <a:prstGeom prst="rect">
            <a:avLst/>
          </a:prstGeom>
          <a:noFill/>
        </p:spPr>
        <p:txBody>
          <a:bodyPr wrap="none" rtlCol="0">
            <a:spAutoFit/>
          </a:bodyPr>
          <a:lstStyle/>
          <a:p>
            <a:r>
              <a:rPr lang="en-US" sz="2400" dirty="0" smtClean="0">
                <a:latin typeface="+mn-lt"/>
              </a:rPr>
              <a:t>Handcart</a:t>
            </a:r>
            <a:endParaRPr lang="en-US" sz="2400" dirty="0">
              <a:latin typeface="+mn-lt"/>
            </a:endParaRPr>
          </a:p>
        </p:txBody>
      </p:sp>
      <p:sp>
        <p:nvSpPr>
          <p:cNvPr id="18" name="TextBox 17"/>
          <p:cNvSpPr txBox="1"/>
          <p:nvPr/>
        </p:nvSpPr>
        <p:spPr>
          <a:xfrm>
            <a:off x="8031468" y="3352798"/>
            <a:ext cx="863954" cy="461665"/>
          </a:xfrm>
          <a:prstGeom prst="rect">
            <a:avLst/>
          </a:prstGeom>
          <a:noFill/>
        </p:spPr>
        <p:txBody>
          <a:bodyPr wrap="none" rtlCol="0">
            <a:spAutoFit/>
          </a:bodyPr>
          <a:lstStyle/>
          <a:p>
            <a:r>
              <a:rPr lang="en-US" sz="2400" dirty="0" smtClean="0">
                <a:latin typeface="+mn-lt"/>
              </a:rPr>
              <a:t>Vase</a:t>
            </a:r>
            <a:endParaRPr lang="en-US" sz="2400" dirty="0">
              <a:latin typeface="+mn-lt"/>
            </a:endParaRPr>
          </a:p>
        </p:txBody>
      </p:sp>
      <p:sp>
        <p:nvSpPr>
          <p:cNvPr id="19" name="TextBox 18"/>
          <p:cNvSpPr txBox="1"/>
          <p:nvPr/>
        </p:nvSpPr>
        <p:spPr>
          <a:xfrm>
            <a:off x="9946944" y="3352798"/>
            <a:ext cx="989373" cy="461665"/>
          </a:xfrm>
          <a:prstGeom prst="rect">
            <a:avLst/>
          </a:prstGeom>
          <a:noFill/>
        </p:spPr>
        <p:txBody>
          <a:bodyPr wrap="none" rtlCol="0">
            <a:spAutoFit/>
          </a:bodyPr>
          <a:lstStyle/>
          <a:p>
            <a:r>
              <a:rPr lang="en-US" sz="2400" dirty="0" smtClean="0">
                <a:latin typeface="+mn-lt"/>
              </a:rPr>
              <a:t>Stand</a:t>
            </a:r>
            <a:endParaRPr lang="en-US" sz="2400" dirty="0">
              <a:latin typeface="+mn-lt"/>
            </a:endParaRPr>
          </a:p>
        </p:txBody>
      </p:sp>
      <p:sp>
        <p:nvSpPr>
          <p:cNvPr id="20" name="TextBox 19"/>
          <p:cNvSpPr txBox="1"/>
          <p:nvPr/>
        </p:nvSpPr>
        <p:spPr>
          <a:xfrm>
            <a:off x="1357330" y="5967414"/>
            <a:ext cx="886781" cy="461665"/>
          </a:xfrm>
          <a:prstGeom prst="rect">
            <a:avLst/>
          </a:prstGeom>
          <a:noFill/>
        </p:spPr>
        <p:txBody>
          <a:bodyPr wrap="none" rtlCol="0">
            <a:spAutoFit/>
          </a:bodyPr>
          <a:lstStyle/>
          <a:p>
            <a:r>
              <a:rPr lang="en-US" sz="2400" dirty="0" smtClean="0">
                <a:latin typeface="+mn-lt"/>
              </a:rPr>
              <a:t>Desk</a:t>
            </a:r>
            <a:endParaRPr lang="en-US" sz="2400" dirty="0">
              <a:latin typeface="+mn-lt"/>
            </a:endParaRPr>
          </a:p>
        </p:txBody>
      </p:sp>
      <p:sp>
        <p:nvSpPr>
          <p:cNvPr id="21" name="TextBox 20"/>
          <p:cNvSpPr txBox="1"/>
          <p:nvPr/>
        </p:nvSpPr>
        <p:spPr>
          <a:xfrm>
            <a:off x="3361682" y="5967412"/>
            <a:ext cx="1502334" cy="461665"/>
          </a:xfrm>
          <a:prstGeom prst="rect">
            <a:avLst/>
          </a:prstGeom>
          <a:noFill/>
        </p:spPr>
        <p:txBody>
          <a:bodyPr wrap="none" rtlCol="0">
            <a:spAutoFit/>
          </a:bodyPr>
          <a:lstStyle/>
          <a:p>
            <a:r>
              <a:rPr lang="en-US" sz="2400" dirty="0" smtClean="0">
                <a:latin typeface="+mn-lt"/>
              </a:rPr>
              <a:t>TV bench</a:t>
            </a:r>
            <a:endParaRPr lang="en-US" sz="2400" dirty="0">
              <a:latin typeface="+mn-lt"/>
            </a:endParaRPr>
          </a:p>
        </p:txBody>
      </p:sp>
      <p:sp>
        <p:nvSpPr>
          <p:cNvPr id="22" name="TextBox 21"/>
          <p:cNvSpPr txBox="1"/>
          <p:nvPr/>
        </p:nvSpPr>
        <p:spPr>
          <a:xfrm>
            <a:off x="5848244" y="5967412"/>
            <a:ext cx="1160895" cy="461665"/>
          </a:xfrm>
          <a:prstGeom prst="rect">
            <a:avLst/>
          </a:prstGeom>
          <a:noFill/>
        </p:spPr>
        <p:txBody>
          <a:bodyPr wrap="none" rtlCol="0">
            <a:spAutoFit/>
          </a:bodyPr>
          <a:lstStyle/>
          <a:p>
            <a:r>
              <a:rPr lang="en-US" sz="2400" dirty="0" smtClean="0">
                <a:latin typeface="+mn-lt"/>
              </a:rPr>
              <a:t>Stroller</a:t>
            </a:r>
            <a:endParaRPr lang="en-US" sz="2400" dirty="0">
              <a:latin typeface="+mn-lt"/>
            </a:endParaRPr>
          </a:p>
        </p:txBody>
      </p:sp>
      <p:sp>
        <p:nvSpPr>
          <p:cNvPr id="23" name="TextBox 22"/>
          <p:cNvSpPr txBox="1"/>
          <p:nvPr/>
        </p:nvSpPr>
        <p:spPr>
          <a:xfrm>
            <a:off x="8031468" y="5967412"/>
            <a:ext cx="1125629" cy="461665"/>
          </a:xfrm>
          <a:prstGeom prst="rect">
            <a:avLst/>
          </a:prstGeom>
          <a:noFill/>
        </p:spPr>
        <p:txBody>
          <a:bodyPr wrap="none" rtlCol="0">
            <a:spAutoFit/>
          </a:bodyPr>
          <a:lstStyle/>
          <a:p>
            <a:r>
              <a:rPr lang="en-US" sz="2400" dirty="0" smtClean="0">
                <a:latin typeface="+mn-lt"/>
              </a:rPr>
              <a:t>Basket</a:t>
            </a:r>
            <a:endParaRPr lang="en-US" sz="2400" dirty="0">
              <a:latin typeface="+mn-lt"/>
            </a:endParaRPr>
          </a:p>
        </p:txBody>
      </p:sp>
      <p:sp>
        <p:nvSpPr>
          <p:cNvPr id="24" name="TextBox 23"/>
          <p:cNvSpPr txBox="1"/>
          <p:nvPr/>
        </p:nvSpPr>
        <p:spPr>
          <a:xfrm>
            <a:off x="10105922" y="5967412"/>
            <a:ext cx="904415" cy="461665"/>
          </a:xfrm>
          <a:prstGeom prst="rect">
            <a:avLst/>
          </a:prstGeom>
          <a:noFill/>
        </p:spPr>
        <p:txBody>
          <a:bodyPr wrap="none" rtlCol="0">
            <a:spAutoFit/>
          </a:bodyPr>
          <a:lstStyle/>
          <a:p>
            <a:r>
              <a:rPr lang="en-US" sz="2400" dirty="0" smtClean="0">
                <a:latin typeface="+mn-lt"/>
              </a:rPr>
              <a:t>Hook</a:t>
            </a:r>
            <a:endParaRPr lang="en-US" sz="2400" dirty="0">
              <a:latin typeface="+mn-lt"/>
            </a:endParaRPr>
          </a:p>
        </p:txBody>
      </p:sp>
    </p:spTree>
    <p:extLst>
      <p:ext uri="{BB962C8B-B14F-4D97-AF65-F5344CB8AC3E}">
        <p14:creationId xmlns:p14="http://schemas.microsoft.com/office/powerpoint/2010/main" val="2341528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CA" dirty="0">
                <a:solidFill>
                  <a:srgbClr val="00002C"/>
                </a:solidFill>
              </a:rPr>
              <a:t>E</a:t>
            </a:r>
            <a:r>
              <a:rPr lang="en-CA" dirty="0" smtClean="0">
                <a:solidFill>
                  <a:srgbClr val="00002C"/>
                </a:solidFill>
              </a:rPr>
              <a:t>mbedding</a:t>
            </a:r>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34</a:t>
            </a:fld>
            <a:endParaRPr lang="en-US"/>
          </a:p>
        </p:txBody>
      </p:sp>
      <p:pic>
        <p:nvPicPr>
          <p:cNvPr id="6" name="Picture 5"/>
          <p:cNvPicPr>
            <a:picLocks noChangeAspect="1"/>
          </p:cNvPicPr>
          <p:nvPr/>
        </p:nvPicPr>
        <p:blipFill>
          <a:blip r:embed="rId3"/>
          <a:stretch>
            <a:fillRect/>
          </a:stretch>
        </p:blipFill>
        <p:spPr>
          <a:xfrm>
            <a:off x="673089" y="1828800"/>
            <a:ext cx="10896600" cy="3229003"/>
          </a:xfrm>
          <a:prstGeom prst="rect">
            <a:avLst/>
          </a:prstGeom>
        </p:spPr>
      </p:pic>
      <p:sp>
        <p:nvSpPr>
          <p:cNvPr id="8" name="TextBox 7"/>
          <p:cNvSpPr txBox="1"/>
          <p:nvPr/>
        </p:nvSpPr>
        <p:spPr>
          <a:xfrm>
            <a:off x="1905000" y="5252119"/>
            <a:ext cx="1980029" cy="523220"/>
          </a:xfrm>
          <a:prstGeom prst="rect">
            <a:avLst/>
          </a:prstGeom>
          <a:noFill/>
        </p:spPr>
        <p:txBody>
          <a:bodyPr wrap="none" rtlCol="0">
            <a:spAutoFit/>
          </a:bodyPr>
          <a:lstStyle/>
          <a:p>
            <a:r>
              <a:rPr lang="en-CA" sz="2800" dirty="0" smtClean="0">
                <a:latin typeface="+mn-lt"/>
              </a:rPr>
              <a:t>ICON MDS</a:t>
            </a:r>
            <a:endParaRPr lang="en-CA" sz="2800" dirty="0">
              <a:latin typeface="+mn-lt"/>
            </a:endParaRPr>
          </a:p>
        </p:txBody>
      </p:sp>
      <p:sp>
        <p:nvSpPr>
          <p:cNvPr id="9" name="TextBox 8"/>
          <p:cNvSpPr txBox="1"/>
          <p:nvPr/>
        </p:nvSpPr>
        <p:spPr>
          <a:xfrm>
            <a:off x="6934200" y="5252119"/>
            <a:ext cx="1762021" cy="523220"/>
          </a:xfrm>
          <a:prstGeom prst="rect">
            <a:avLst/>
          </a:prstGeom>
          <a:noFill/>
        </p:spPr>
        <p:txBody>
          <a:bodyPr wrap="none" rtlCol="0">
            <a:spAutoFit/>
          </a:bodyPr>
          <a:lstStyle/>
          <a:p>
            <a:r>
              <a:rPr lang="en-CA" sz="2800" dirty="0" smtClean="0">
                <a:latin typeface="+mn-lt"/>
              </a:rPr>
              <a:t>LFD MDS</a:t>
            </a:r>
            <a:endParaRPr lang="en-CA" sz="2800" dirty="0">
              <a:latin typeface="+mn-lt"/>
            </a:endParaRPr>
          </a:p>
        </p:txBody>
      </p:sp>
      <p:sp>
        <p:nvSpPr>
          <p:cNvPr id="2" name="Oval 1"/>
          <p:cNvSpPr/>
          <p:nvPr/>
        </p:nvSpPr>
        <p:spPr>
          <a:xfrm>
            <a:off x="2667000" y="2133600"/>
            <a:ext cx="2286000" cy="1447800"/>
          </a:xfrm>
          <a:prstGeom prst="ellipse">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p:cNvSpPr/>
          <p:nvPr/>
        </p:nvSpPr>
        <p:spPr>
          <a:xfrm>
            <a:off x="10058399" y="3150000"/>
            <a:ext cx="1511289" cy="297000"/>
          </a:xfrm>
          <a:prstGeom prst="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10072902" y="4363366"/>
            <a:ext cx="1511289" cy="297000"/>
          </a:xfrm>
          <a:prstGeom prst="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p:cNvSpPr/>
          <p:nvPr/>
        </p:nvSpPr>
        <p:spPr>
          <a:xfrm>
            <a:off x="2590799" y="2133600"/>
            <a:ext cx="2514601" cy="2362200"/>
          </a:xfrm>
          <a:prstGeom prst="ellipse">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10058388" y="1936634"/>
            <a:ext cx="1511289" cy="297000"/>
          </a:xfrm>
          <a:prstGeom prst="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p:cNvSpPr/>
          <p:nvPr/>
        </p:nvSpPr>
        <p:spPr>
          <a:xfrm>
            <a:off x="6553200" y="3447000"/>
            <a:ext cx="1752600" cy="1277400"/>
          </a:xfrm>
          <a:prstGeom prst="ellipse">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658587" y="1676400"/>
            <a:ext cx="4599213" cy="4267200"/>
          </a:xfrm>
          <a:prstGeom prst="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4" name="Rectangle 13"/>
          <p:cNvSpPr/>
          <p:nvPr/>
        </p:nvSpPr>
        <p:spPr>
          <a:xfrm>
            <a:off x="5349240" y="1676400"/>
            <a:ext cx="4599213" cy="4267200"/>
          </a:xfrm>
          <a:prstGeom prst="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Rectangle 14"/>
          <p:cNvSpPr/>
          <p:nvPr/>
        </p:nvSpPr>
        <p:spPr>
          <a:xfrm>
            <a:off x="10058376" y="1936634"/>
            <a:ext cx="1511301" cy="3016366"/>
          </a:xfrm>
          <a:prstGeom prst="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63773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1000"/>
                                        <p:tgtEl>
                                          <p:spTgt spid="2"/>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1000"/>
                                        <p:tgtEl>
                                          <p:spTgt spid="11"/>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1000"/>
                                        <p:tgtEl>
                                          <p:spTgt spid="13"/>
                                        </p:tgtEl>
                                      </p:cBhvr>
                                    </p:animEffect>
                                  </p:childTnLst>
                                </p:cTn>
                              </p:par>
                              <p:par>
                                <p:cTn id="48" presetID="1" presetClass="exit" presetSubtype="0" fill="hold" grpId="1" nodeType="withEffect">
                                  <p:stCondLst>
                                    <p:cond delay="0"/>
                                  </p:stCondLst>
                                  <p:childTnLst>
                                    <p:set>
                                      <p:cBhvr>
                                        <p:cTn id="49"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10" grpId="0" animBg="1"/>
      <p:bldP spid="10" grpId="1" animBg="1"/>
      <p:bldP spid="11" grpId="0" animBg="1"/>
      <p:bldP spid="11" grpId="1" animBg="1"/>
      <p:bldP spid="12" grpId="0" animBg="1"/>
      <p:bldP spid="13" grpId="0" animBg="1"/>
      <p:bldP spid="7" grpId="0" animBg="1"/>
      <p:bldP spid="7" grpId="1" animBg="1"/>
      <p:bldP spid="14" grpId="0" animBg="1"/>
      <p:bldP spid="14" grpId="1" animBg="1"/>
      <p:bldP spid="15" grpId="0" animBg="1"/>
      <p:bldP spid="1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smtClean="0"/>
              <a:t>Application</a:t>
            </a:r>
            <a:endParaRPr lang="en-CA" dirty="0"/>
          </a:p>
        </p:txBody>
      </p:sp>
      <p:sp>
        <p:nvSpPr>
          <p:cNvPr id="14" name="Slide Number Placeholder 13"/>
          <p:cNvSpPr>
            <a:spLocks noGrp="1"/>
          </p:cNvSpPr>
          <p:nvPr>
            <p:ph type="sldNum" sz="quarter" idx="4"/>
          </p:nvPr>
        </p:nvSpPr>
        <p:spPr/>
        <p:txBody>
          <a:bodyPr/>
          <a:lstStyle/>
          <a:p>
            <a:fld id="{54FD0A11-67B6-4E78-93E2-82CA3CC7F45E}" type="slidenum">
              <a:rPr lang="en-CA" smtClean="0"/>
              <a:pPr/>
              <a:t>35</a:t>
            </a:fld>
            <a:endParaRPr lang="en-CA"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8789" y="1931068"/>
            <a:ext cx="2107532" cy="210753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5629" y="2066715"/>
            <a:ext cx="1906799" cy="1906799"/>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068" y="1931068"/>
            <a:ext cx="2107532" cy="210753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5493" y="2055228"/>
            <a:ext cx="1859215" cy="1859215"/>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41283" y="1993148"/>
            <a:ext cx="1983372" cy="1983372"/>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38744" y="4166937"/>
            <a:ext cx="1880937" cy="1880937"/>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08025" y="4038600"/>
            <a:ext cx="2137611" cy="2137611"/>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367" y="4166937"/>
            <a:ext cx="1880937" cy="1880937"/>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01490" y="4295275"/>
            <a:ext cx="1880937" cy="1880937"/>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8789" y="4146885"/>
            <a:ext cx="1921041" cy="1921041"/>
          </a:xfrm>
          <a:prstGeom prst="rect">
            <a:avLst/>
          </a:prstGeom>
        </p:spPr>
      </p:pic>
      <p:cxnSp>
        <p:nvCxnSpPr>
          <p:cNvPr id="18" name="Straight Connector 17"/>
          <p:cNvCxnSpPr/>
          <p:nvPr/>
        </p:nvCxnSpPr>
        <p:spPr>
          <a:xfrm>
            <a:off x="2794335" y="2128196"/>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94335" y="4283909"/>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61378" y="1335148"/>
            <a:ext cx="2180020" cy="461665"/>
          </a:xfrm>
          <a:prstGeom prst="rect">
            <a:avLst/>
          </a:prstGeom>
          <a:noFill/>
        </p:spPr>
        <p:txBody>
          <a:bodyPr wrap="none" rtlCol="0">
            <a:spAutoFit/>
          </a:bodyPr>
          <a:lstStyle/>
          <a:p>
            <a:r>
              <a:rPr lang="en-US" sz="2400" b="1" dirty="0" smtClean="0">
                <a:latin typeface="+mn-lt"/>
              </a:rPr>
              <a:t>Top </a:t>
            </a:r>
            <a:r>
              <a:rPr lang="en-US" sz="2400" b="1" dirty="0">
                <a:latin typeface="+mn-lt"/>
              </a:rPr>
              <a:t>r</a:t>
            </a:r>
            <a:r>
              <a:rPr lang="en-US" sz="2400" b="1" dirty="0" smtClean="0">
                <a:latin typeface="+mn-lt"/>
              </a:rPr>
              <a:t>etrievals</a:t>
            </a:r>
            <a:endParaRPr lang="en-US" sz="2400" b="1" dirty="0">
              <a:latin typeface="+mn-lt"/>
            </a:endParaRPr>
          </a:p>
        </p:txBody>
      </p:sp>
      <p:sp>
        <p:nvSpPr>
          <p:cNvPr id="20" name="TextBox 19"/>
          <p:cNvSpPr txBox="1"/>
          <p:nvPr/>
        </p:nvSpPr>
        <p:spPr>
          <a:xfrm>
            <a:off x="1135467" y="1341066"/>
            <a:ext cx="1074333" cy="461665"/>
          </a:xfrm>
          <a:prstGeom prst="rect">
            <a:avLst/>
          </a:prstGeom>
          <a:noFill/>
        </p:spPr>
        <p:txBody>
          <a:bodyPr wrap="none" rtlCol="0">
            <a:spAutoFit/>
          </a:bodyPr>
          <a:lstStyle/>
          <a:p>
            <a:r>
              <a:rPr lang="en-US" sz="2400" b="1" dirty="0" smtClean="0">
                <a:latin typeface="+mn-lt"/>
              </a:rPr>
              <a:t>Query</a:t>
            </a:r>
            <a:endParaRPr lang="en-US" sz="2400" b="1" dirty="0">
              <a:latin typeface="+mn-lt"/>
            </a:endParaRPr>
          </a:p>
        </p:txBody>
      </p:sp>
    </p:spTree>
    <p:extLst>
      <p:ext uri="{BB962C8B-B14F-4D97-AF65-F5344CB8AC3E}">
        <p14:creationId xmlns:p14="http://schemas.microsoft.com/office/powerpoint/2010/main" val="558452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smtClean="0"/>
              <a:t>Application</a:t>
            </a:r>
            <a:endParaRPr lang="en-CA" dirty="0"/>
          </a:p>
          <a:p>
            <a:endParaRPr lang="en-CA" dirty="0"/>
          </a:p>
        </p:txBody>
      </p:sp>
      <p:sp>
        <p:nvSpPr>
          <p:cNvPr id="11" name="Slide Number Placeholder 10"/>
          <p:cNvSpPr>
            <a:spLocks noGrp="1"/>
          </p:cNvSpPr>
          <p:nvPr>
            <p:ph type="sldNum" sz="quarter" idx="4"/>
          </p:nvPr>
        </p:nvSpPr>
        <p:spPr/>
        <p:txBody>
          <a:bodyPr/>
          <a:lstStyle/>
          <a:p>
            <a:fld id="{54FD0A11-67B6-4E78-93E2-82CA3CC7F45E}" type="slidenum">
              <a:rPr lang="en-CA" smtClean="0"/>
              <a:pPr/>
              <a:t>36</a:t>
            </a:fld>
            <a:endParaRPr lang="en-CA" dirty="0"/>
          </a:p>
        </p:txBody>
      </p:sp>
      <p:cxnSp>
        <p:nvCxnSpPr>
          <p:cNvPr id="5" name="Straight Connector 4"/>
          <p:cNvCxnSpPr/>
          <p:nvPr/>
        </p:nvCxnSpPr>
        <p:spPr>
          <a:xfrm>
            <a:off x="2794335" y="4282906"/>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6802" y="1966164"/>
            <a:ext cx="2301036" cy="230103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7385" y="1966164"/>
            <a:ext cx="2301036" cy="230103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0738" y="1970041"/>
            <a:ext cx="2301036" cy="230103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7283" y="1970041"/>
            <a:ext cx="2301036" cy="230103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445" y="1994570"/>
            <a:ext cx="2301036" cy="2301036"/>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71273" y="4251406"/>
            <a:ext cx="2114551" cy="2114551"/>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5371" y="4251406"/>
            <a:ext cx="2114551" cy="2114551"/>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4741" y="4251406"/>
            <a:ext cx="2114551" cy="2114551"/>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3834" y="4251405"/>
            <a:ext cx="2114551" cy="2114551"/>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11694" y="4251406"/>
            <a:ext cx="2114551" cy="2114551"/>
          </a:xfrm>
          <a:prstGeom prst="rect">
            <a:avLst/>
          </a:prstGeom>
        </p:spPr>
      </p:pic>
      <p:sp>
        <p:nvSpPr>
          <p:cNvPr id="21" name="TextBox 20"/>
          <p:cNvSpPr txBox="1"/>
          <p:nvPr/>
        </p:nvSpPr>
        <p:spPr>
          <a:xfrm>
            <a:off x="1135467" y="1341066"/>
            <a:ext cx="1074333" cy="461665"/>
          </a:xfrm>
          <a:prstGeom prst="rect">
            <a:avLst/>
          </a:prstGeom>
          <a:noFill/>
        </p:spPr>
        <p:txBody>
          <a:bodyPr wrap="none" rtlCol="0">
            <a:spAutoFit/>
          </a:bodyPr>
          <a:lstStyle/>
          <a:p>
            <a:r>
              <a:rPr lang="en-US" sz="2400" b="1" dirty="0" smtClean="0">
                <a:latin typeface="+mn-lt"/>
              </a:rPr>
              <a:t>Query</a:t>
            </a:r>
            <a:endParaRPr lang="en-US" sz="2400" b="1" dirty="0">
              <a:latin typeface="+mn-lt"/>
            </a:endParaRPr>
          </a:p>
        </p:txBody>
      </p:sp>
      <p:sp>
        <p:nvSpPr>
          <p:cNvPr id="22" name="TextBox 21"/>
          <p:cNvSpPr txBox="1"/>
          <p:nvPr/>
        </p:nvSpPr>
        <p:spPr>
          <a:xfrm>
            <a:off x="6461378" y="1335148"/>
            <a:ext cx="2180020" cy="461665"/>
          </a:xfrm>
          <a:prstGeom prst="rect">
            <a:avLst/>
          </a:prstGeom>
          <a:noFill/>
        </p:spPr>
        <p:txBody>
          <a:bodyPr wrap="none" rtlCol="0">
            <a:spAutoFit/>
          </a:bodyPr>
          <a:lstStyle/>
          <a:p>
            <a:r>
              <a:rPr lang="en-US" sz="2400" b="1" dirty="0" smtClean="0">
                <a:latin typeface="+mn-lt"/>
              </a:rPr>
              <a:t>Top </a:t>
            </a:r>
            <a:r>
              <a:rPr lang="en-US" sz="2400" b="1" dirty="0">
                <a:latin typeface="+mn-lt"/>
              </a:rPr>
              <a:t>r</a:t>
            </a:r>
            <a:r>
              <a:rPr lang="en-US" sz="2400" b="1" dirty="0" smtClean="0">
                <a:latin typeface="+mn-lt"/>
              </a:rPr>
              <a:t>etrievals</a:t>
            </a:r>
            <a:endParaRPr lang="en-US" sz="2400" b="1" dirty="0">
              <a:latin typeface="+mn-lt"/>
            </a:endParaRPr>
          </a:p>
        </p:txBody>
      </p:sp>
      <p:cxnSp>
        <p:nvCxnSpPr>
          <p:cNvPr id="23" name="Straight Connector 22"/>
          <p:cNvCxnSpPr/>
          <p:nvPr/>
        </p:nvCxnSpPr>
        <p:spPr>
          <a:xfrm>
            <a:off x="2794335" y="2128196"/>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9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0"/>
          <p:cNvSpPr txBox="1">
            <a:spLocks/>
          </p:cNvSpPr>
          <p:nvPr/>
        </p:nvSpPr>
        <p:spPr bwMode="auto">
          <a:xfrm>
            <a:off x="6267207" y="1295400"/>
            <a:ext cx="50800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100" tIns="38100" rIns="38100" bIns="38100" numCol="1" anchor="t" anchorCtr="0" compatLnSpc="1">
            <a:prstTxWarp prst="textNoShape">
              <a:avLst/>
            </a:prstTxWarp>
          </a:bodyPr>
          <a:lstStyle>
            <a:lvl1pPr marL="457200" indent="-4572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Arial"/>
              </a:defRPr>
            </a:lvl1pPr>
            <a:lvl2pPr marL="914400" marR="0" indent="-457200" algn="l" defTabSz="914400" rtl="0" eaLnBrk="1" fontAlgn="base" latinLnBrk="0" hangingPunct="1">
              <a:lnSpc>
                <a:spcPct val="90000"/>
              </a:lnSpc>
              <a:spcBef>
                <a:spcPts val="500"/>
              </a:spcBef>
              <a:spcAft>
                <a:spcPct val="0"/>
              </a:spcAft>
              <a:buClrTx/>
              <a:buSzTx/>
              <a:buFont typeface="Calibri" panose="020F0502020204030204" pitchFamily="34" charset="0"/>
              <a:buChar char="◦"/>
              <a:tabLst/>
              <a:defRPr sz="2800" kern="1200">
                <a:solidFill>
                  <a:schemeClr val="tx1"/>
                </a:solidFill>
                <a:latin typeface="+mj-lt"/>
                <a:ea typeface="ＭＳ Ｐゴシック" charset="0"/>
                <a:cs typeface="Arial"/>
              </a:defRPr>
            </a:lvl2pPr>
            <a:lvl3pPr marL="1257300" marR="0"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2400" kern="1200">
                <a:solidFill>
                  <a:schemeClr val="tx1"/>
                </a:solidFill>
                <a:latin typeface="+mj-lt"/>
                <a:ea typeface="ＭＳ Ｐゴシック" charset="0"/>
                <a:cs typeface="Arial"/>
              </a:defRPr>
            </a:lvl3pPr>
            <a:lvl4pPr marL="1714500" marR="0" indent="-3429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2000" kern="1200">
                <a:solidFill>
                  <a:schemeClr val="tx1"/>
                </a:solidFill>
                <a:latin typeface="+mj-lt"/>
                <a:ea typeface="ＭＳ Ｐゴシック" charset="0"/>
                <a:cs typeface="Arial"/>
              </a:defRPr>
            </a:lvl4pPr>
            <a:lvl5pPr marL="21145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chemeClr val="tx1"/>
                </a:solidFill>
                <a:latin typeface="+mj-lt"/>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a:t>ICON’s design aspects</a:t>
            </a:r>
          </a:p>
          <a:p>
            <a:endParaRPr lang="en-CA" dirty="0"/>
          </a:p>
        </p:txBody>
      </p:sp>
      <p:sp>
        <p:nvSpPr>
          <p:cNvPr id="9" name="Text Placeholder 8"/>
          <p:cNvSpPr>
            <a:spLocks noGrp="1"/>
          </p:cNvSpPr>
          <p:nvPr>
            <p:ph type="body" sz="quarter" idx="10"/>
          </p:nvPr>
        </p:nvSpPr>
        <p:spPr/>
        <p:txBody>
          <a:bodyPr/>
          <a:lstStyle/>
          <a:p>
            <a:r>
              <a:rPr lang="en-US" dirty="0" smtClean="0">
                <a:solidFill>
                  <a:srgbClr val="00002C"/>
                </a:solidFill>
              </a:rPr>
              <a:t>Comparison</a:t>
            </a:r>
            <a:endParaRPr lang="en-CA" dirty="0"/>
          </a:p>
        </p:txBody>
      </p:sp>
      <p:sp>
        <p:nvSpPr>
          <p:cNvPr id="11" name="Content Placeholder 10"/>
          <p:cNvSpPr>
            <a:spLocks noGrp="1"/>
          </p:cNvSpPr>
          <p:nvPr>
            <p:ph sz="quarter" idx="11"/>
          </p:nvPr>
        </p:nvSpPr>
        <p:spPr>
          <a:xfrm>
            <a:off x="711189" y="1295400"/>
            <a:ext cx="5232411" cy="4876800"/>
          </a:xfrm>
        </p:spPr>
        <p:txBody>
          <a:bodyPr/>
          <a:lstStyle/>
          <a:p>
            <a:r>
              <a:rPr lang="en-CA" dirty="0" smtClean="0">
                <a:solidFill>
                  <a:srgbClr val="00002C"/>
                </a:solidFill>
              </a:rPr>
              <a:t>Other descriptors</a:t>
            </a:r>
            <a:endParaRPr lang="en-CA" dirty="0">
              <a:solidFill>
                <a:srgbClr val="00002C"/>
              </a:solidFill>
            </a:endParaRPr>
          </a:p>
          <a:p>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37</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81" y="2362200"/>
            <a:ext cx="5403526" cy="33727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9807" y="2380129"/>
            <a:ext cx="5374800" cy="3354776"/>
          </a:xfrm>
          <a:prstGeom prst="rect">
            <a:avLst/>
          </a:prstGeom>
        </p:spPr>
      </p:pic>
    </p:spTree>
    <p:extLst>
      <p:ext uri="{BB962C8B-B14F-4D97-AF65-F5344CB8AC3E}">
        <p14:creationId xmlns:p14="http://schemas.microsoft.com/office/powerpoint/2010/main" val="1934085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solidFill>
                  <a:srgbClr val="00002C"/>
                </a:solidFill>
              </a:rPr>
              <a:t>Comparison</a:t>
            </a:r>
            <a:endParaRPr lang="en-CA" dirty="0"/>
          </a:p>
        </p:txBody>
      </p:sp>
      <p:sp>
        <p:nvSpPr>
          <p:cNvPr id="16" name="Content Placeholder 15"/>
          <p:cNvSpPr>
            <a:spLocks noGrp="1"/>
          </p:cNvSpPr>
          <p:nvPr>
            <p:ph sz="quarter" idx="11"/>
          </p:nvPr>
        </p:nvSpPr>
        <p:spPr/>
        <p:txBody>
          <a:bodyPr/>
          <a:lstStyle/>
          <a:p>
            <a:r>
              <a:rPr lang="en-CA" dirty="0"/>
              <a:t>H</a:t>
            </a:r>
            <a:r>
              <a:rPr lang="en-CA" dirty="0" smtClean="0"/>
              <a:t>uman pose</a:t>
            </a: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38</a:t>
            </a:fld>
            <a:endParaRPr lang="en-US" alt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317636"/>
            <a:ext cx="5689582" cy="35512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4667" y="4946162"/>
            <a:ext cx="1032933" cy="103293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1934" y="2317636"/>
            <a:ext cx="1032933" cy="103293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6867" y="2317636"/>
            <a:ext cx="1032933" cy="1032933"/>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44667" y="2317636"/>
            <a:ext cx="1032933" cy="103293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1934" y="3689236"/>
            <a:ext cx="1032933" cy="103293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6800" y="3689236"/>
            <a:ext cx="1032933" cy="1032933"/>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44667" y="3689236"/>
            <a:ext cx="1032933" cy="1032933"/>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4904" y="4946162"/>
            <a:ext cx="1032933" cy="1032933"/>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0347" y="4946162"/>
            <a:ext cx="1032933" cy="1032933"/>
          </a:xfrm>
          <a:prstGeom prst="rect">
            <a:avLst/>
          </a:prstGeom>
        </p:spPr>
      </p:pic>
      <p:cxnSp>
        <p:nvCxnSpPr>
          <p:cNvPr id="17" name="Straight Connector 16"/>
          <p:cNvCxnSpPr/>
          <p:nvPr/>
        </p:nvCxnSpPr>
        <p:spPr>
          <a:xfrm flipH="1">
            <a:off x="8466668" y="2317636"/>
            <a:ext cx="25399" cy="3807884"/>
          </a:xfrm>
          <a:prstGeom prst="line">
            <a:avLst/>
          </a:prstGeom>
          <a:ln w="12700">
            <a:solidFill>
              <a:srgbClr val="00002C"/>
            </a:solidFill>
            <a:prstDash val="dash"/>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7018234" y="1511329"/>
            <a:ext cx="1074333" cy="461665"/>
          </a:xfrm>
          <a:prstGeom prst="rect">
            <a:avLst/>
          </a:prstGeom>
          <a:noFill/>
        </p:spPr>
        <p:txBody>
          <a:bodyPr wrap="none" rtlCol="0">
            <a:spAutoFit/>
          </a:bodyPr>
          <a:lstStyle/>
          <a:p>
            <a:r>
              <a:rPr lang="en-US" sz="2400" b="1" dirty="0">
                <a:solidFill>
                  <a:srgbClr val="00002C"/>
                </a:solidFill>
                <a:latin typeface="+mn-lt"/>
              </a:rPr>
              <a:t>Query</a:t>
            </a:r>
          </a:p>
        </p:txBody>
      </p:sp>
      <p:sp>
        <p:nvSpPr>
          <p:cNvPr id="20" name="TextBox 19"/>
          <p:cNvSpPr txBox="1"/>
          <p:nvPr/>
        </p:nvSpPr>
        <p:spPr>
          <a:xfrm>
            <a:off x="8823683" y="1511330"/>
            <a:ext cx="954107" cy="461665"/>
          </a:xfrm>
          <a:prstGeom prst="rect">
            <a:avLst/>
          </a:prstGeom>
          <a:noFill/>
        </p:spPr>
        <p:txBody>
          <a:bodyPr wrap="none" rtlCol="0">
            <a:spAutoFit/>
          </a:bodyPr>
          <a:lstStyle/>
          <a:p>
            <a:r>
              <a:rPr lang="en-US" sz="2400" b="1" dirty="0">
                <a:solidFill>
                  <a:srgbClr val="00002C"/>
                </a:solidFill>
                <a:latin typeface="+mn-lt"/>
              </a:rPr>
              <a:t>ICON</a:t>
            </a:r>
          </a:p>
        </p:txBody>
      </p:sp>
      <p:sp>
        <p:nvSpPr>
          <p:cNvPr id="21" name="TextBox 20"/>
          <p:cNvSpPr txBox="1"/>
          <p:nvPr/>
        </p:nvSpPr>
        <p:spPr>
          <a:xfrm>
            <a:off x="10244667" y="1512538"/>
            <a:ext cx="920445" cy="461665"/>
          </a:xfrm>
          <a:prstGeom prst="rect">
            <a:avLst/>
          </a:prstGeom>
          <a:noFill/>
        </p:spPr>
        <p:txBody>
          <a:bodyPr wrap="none" rtlCol="0">
            <a:spAutoFit/>
          </a:bodyPr>
          <a:lstStyle/>
          <a:p>
            <a:r>
              <a:rPr lang="en-US" sz="2400" b="1" dirty="0">
                <a:solidFill>
                  <a:srgbClr val="00002C"/>
                </a:solidFill>
                <a:latin typeface="+mn-lt"/>
              </a:rPr>
              <a:t>Pose</a:t>
            </a:r>
          </a:p>
        </p:txBody>
      </p:sp>
    </p:spTree>
    <p:extLst>
      <p:ext uri="{BB962C8B-B14F-4D97-AF65-F5344CB8AC3E}">
        <p14:creationId xmlns:p14="http://schemas.microsoft.com/office/powerpoint/2010/main" val="4199762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dirty="0"/>
              <a:t>F</a:t>
            </a:r>
            <a:r>
              <a:rPr lang="en-CA" dirty="0" err="1" smtClean="0"/>
              <a:t>unctionality</a:t>
            </a:r>
            <a:r>
              <a:rPr lang="en-CA" dirty="0" smtClean="0"/>
              <a:t> </a:t>
            </a:r>
            <a:r>
              <a:rPr lang="en-CA" dirty="0"/>
              <a:t>transfer</a:t>
            </a:r>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39</a:t>
            </a:fld>
            <a:endParaRPr lang="en-US" altLang="en-US"/>
          </a:p>
        </p:txBody>
      </p:sp>
      <p:pic>
        <p:nvPicPr>
          <p:cNvPr id="5" name="Picture 4"/>
          <p:cNvPicPr>
            <a:picLocks noChangeAspect="1"/>
          </p:cNvPicPr>
          <p:nvPr/>
        </p:nvPicPr>
        <p:blipFill>
          <a:blip r:embed="rId3"/>
          <a:stretch>
            <a:fillRect/>
          </a:stretch>
        </p:blipFill>
        <p:spPr>
          <a:xfrm>
            <a:off x="1227409" y="1485351"/>
            <a:ext cx="2929763" cy="5215174"/>
          </a:xfrm>
          <a:prstGeom prst="rect">
            <a:avLst/>
          </a:prstGeom>
        </p:spPr>
      </p:pic>
      <p:pic>
        <p:nvPicPr>
          <p:cNvPr id="6" name="Picture 5"/>
          <p:cNvPicPr>
            <a:picLocks noChangeAspect="1"/>
          </p:cNvPicPr>
          <p:nvPr/>
        </p:nvPicPr>
        <p:blipFill>
          <a:blip r:embed="rId4"/>
          <a:stretch>
            <a:fillRect/>
          </a:stretch>
        </p:blipFill>
        <p:spPr>
          <a:xfrm>
            <a:off x="4882938" y="1447253"/>
            <a:ext cx="2851286" cy="5215172"/>
          </a:xfrm>
          <a:prstGeom prst="rect">
            <a:avLst/>
          </a:prstGeom>
        </p:spPr>
      </p:pic>
      <p:pic>
        <p:nvPicPr>
          <p:cNvPr id="7" name="Picture 6"/>
          <p:cNvPicPr>
            <a:picLocks noChangeAspect="1"/>
          </p:cNvPicPr>
          <p:nvPr/>
        </p:nvPicPr>
        <p:blipFill>
          <a:blip r:embed="rId5"/>
          <a:stretch>
            <a:fillRect/>
          </a:stretch>
        </p:blipFill>
        <p:spPr>
          <a:xfrm>
            <a:off x="8305800" y="1447800"/>
            <a:ext cx="2929763" cy="5215174"/>
          </a:xfrm>
          <a:prstGeom prst="rect">
            <a:avLst/>
          </a:prstGeom>
        </p:spPr>
      </p:pic>
      <p:sp>
        <p:nvSpPr>
          <p:cNvPr id="4" name="Rounded Rectangle 3"/>
          <p:cNvSpPr/>
          <p:nvPr/>
        </p:nvSpPr>
        <p:spPr>
          <a:xfrm>
            <a:off x="1016497" y="1381335"/>
            <a:ext cx="3257266" cy="5217041"/>
          </a:xfrm>
          <a:prstGeom prst="round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sz="1600"/>
          </a:p>
        </p:txBody>
      </p:sp>
      <p:sp>
        <p:nvSpPr>
          <p:cNvPr id="8" name="Rounded Rectangle 7"/>
          <p:cNvSpPr/>
          <p:nvPr/>
        </p:nvSpPr>
        <p:spPr>
          <a:xfrm>
            <a:off x="4881728" y="1381335"/>
            <a:ext cx="2852440" cy="5217041"/>
          </a:xfrm>
          <a:prstGeom prst="round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sz="1600"/>
          </a:p>
        </p:txBody>
      </p:sp>
      <p:sp>
        <p:nvSpPr>
          <p:cNvPr id="9" name="Rounded Rectangle 8"/>
          <p:cNvSpPr/>
          <p:nvPr/>
        </p:nvSpPr>
        <p:spPr>
          <a:xfrm>
            <a:off x="8322217" y="1381336"/>
            <a:ext cx="2905080" cy="5217040"/>
          </a:xfrm>
          <a:prstGeom prst="round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sz="1600"/>
          </a:p>
        </p:txBody>
      </p:sp>
    </p:spTree>
    <p:extLst>
      <p:ext uri="{BB962C8B-B14F-4D97-AF65-F5344CB8AC3E}">
        <p14:creationId xmlns:p14="http://schemas.microsoft.com/office/powerpoint/2010/main" val="266342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719072"/>
            <a:ext cx="8843262" cy="49743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1722180"/>
            <a:ext cx="8839200" cy="4972050"/>
          </a:xfrm>
          <a:prstGeom prst="rect">
            <a:avLst/>
          </a:prstGeom>
        </p:spPr>
      </p:pic>
      <p:sp>
        <p:nvSpPr>
          <p:cNvPr id="5" name="Text Placeholder 4"/>
          <p:cNvSpPr>
            <a:spLocks noGrp="1"/>
          </p:cNvSpPr>
          <p:nvPr>
            <p:ph type="body" sz="quarter" idx="10"/>
          </p:nvPr>
        </p:nvSpPr>
        <p:spPr/>
        <p:txBody>
          <a:bodyPr/>
          <a:lstStyle/>
          <a:p>
            <a:r>
              <a:rPr lang="en-CA" dirty="0" smtClean="0"/>
              <a:t>Key observation</a:t>
            </a:r>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4</a:t>
            </a:fld>
            <a:endParaRPr lang="en-US"/>
          </a:p>
        </p:txBody>
      </p:sp>
      <p:sp>
        <p:nvSpPr>
          <p:cNvPr id="7" name="Content Placeholder 6"/>
          <p:cNvSpPr>
            <a:spLocks noGrp="1"/>
          </p:cNvSpPr>
          <p:nvPr>
            <p:ph sz="quarter" idx="11"/>
          </p:nvPr>
        </p:nvSpPr>
        <p:spPr>
          <a:xfrm>
            <a:off x="6908800" y="1905000"/>
            <a:ext cx="4775189" cy="4005327"/>
          </a:xfrm>
        </p:spPr>
        <p:txBody>
          <a:bodyPr/>
          <a:lstStyle/>
          <a:p>
            <a:pPr marL="0" indent="0">
              <a:spcBef>
                <a:spcPts val="3600"/>
              </a:spcBef>
              <a:buNone/>
            </a:pPr>
            <a:r>
              <a:rPr lang="en-CA" sz="3600" dirty="0" smtClean="0">
                <a:solidFill>
                  <a:srgbClr val="00002C"/>
                </a:solidFill>
              </a:rPr>
              <a:t>Infer some types of functionality by considering:</a:t>
            </a:r>
          </a:p>
          <a:p>
            <a:pPr>
              <a:spcBef>
                <a:spcPts val="3600"/>
              </a:spcBef>
            </a:pPr>
            <a:r>
              <a:rPr lang="en-CA" b="1" dirty="0" smtClean="0">
                <a:solidFill>
                  <a:srgbClr val="00002C"/>
                </a:solidFill>
              </a:rPr>
              <a:t>Interactions</a:t>
            </a:r>
          </a:p>
          <a:p>
            <a:pPr>
              <a:spcBef>
                <a:spcPts val="3600"/>
              </a:spcBef>
            </a:pPr>
            <a:r>
              <a:rPr lang="en-CA" b="1" dirty="0" smtClean="0">
                <a:solidFill>
                  <a:srgbClr val="00002C"/>
                </a:solidFill>
              </a:rPr>
              <a:t>Context</a:t>
            </a:r>
            <a:endParaRPr lang="en-CA" b="1" dirty="0">
              <a:solidFill>
                <a:srgbClr val="00002C"/>
              </a:solidFill>
            </a:endParaRPr>
          </a:p>
        </p:txBody>
      </p:sp>
    </p:spTree>
    <p:custDataLst>
      <p:tags r:id="rId1"/>
    </p:custDataLst>
    <p:extLst>
      <p:ext uri="{BB962C8B-B14F-4D97-AF65-F5344CB8AC3E}">
        <p14:creationId xmlns:p14="http://schemas.microsoft.com/office/powerpoint/2010/main" val="1563978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Limitations</a:t>
            </a:r>
            <a:endParaRPr lang="en-US" dirty="0"/>
          </a:p>
        </p:txBody>
      </p:sp>
      <p:sp>
        <p:nvSpPr>
          <p:cNvPr id="3" name="Slide Number Placeholder 2"/>
          <p:cNvSpPr>
            <a:spLocks noGrp="1"/>
          </p:cNvSpPr>
          <p:nvPr>
            <p:ph type="sldNum" sz="quarter" idx="4"/>
          </p:nvPr>
        </p:nvSpPr>
        <p:spPr/>
        <p:txBody>
          <a:bodyPr/>
          <a:lstStyle/>
          <a:p>
            <a:fld id="{54FD0A11-67B6-4E78-93E2-82CA3CC7F45E}" type="slidenum">
              <a:rPr lang="en-CA" smtClean="0"/>
              <a:pPr/>
              <a:t>40</a:t>
            </a:fld>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89" y="1658940"/>
            <a:ext cx="4296268" cy="415305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6772"/>
          <a:stretch/>
        </p:blipFill>
        <p:spPr>
          <a:xfrm>
            <a:off x="6377842" y="1829538"/>
            <a:ext cx="4177449" cy="3898474"/>
          </a:xfrm>
          <a:prstGeom prst="rect">
            <a:avLst/>
          </a:prstGeom>
        </p:spPr>
      </p:pic>
      <p:sp>
        <p:nvSpPr>
          <p:cNvPr id="12" name="Rounded Rectangle 11"/>
          <p:cNvSpPr/>
          <p:nvPr/>
        </p:nvSpPr>
        <p:spPr>
          <a:xfrm>
            <a:off x="854933" y="1574801"/>
            <a:ext cx="4254500" cy="4781551"/>
          </a:xfrm>
          <a:prstGeom prst="round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sz="1600"/>
          </a:p>
        </p:txBody>
      </p:sp>
      <p:sp>
        <p:nvSpPr>
          <p:cNvPr id="13" name="Rounded Rectangle 12"/>
          <p:cNvSpPr/>
          <p:nvPr/>
        </p:nvSpPr>
        <p:spPr>
          <a:xfrm>
            <a:off x="5884132" y="1574801"/>
            <a:ext cx="5164868" cy="4781551"/>
          </a:xfrm>
          <a:prstGeom prst="round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sz="1600"/>
          </a:p>
        </p:txBody>
      </p:sp>
      <p:sp>
        <p:nvSpPr>
          <p:cNvPr id="10" name="TextBox 9"/>
          <p:cNvSpPr txBox="1"/>
          <p:nvPr/>
        </p:nvSpPr>
        <p:spPr>
          <a:xfrm>
            <a:off x="1447800" y="5689386"/>
            <a:ext cx="3021981" cy="523220"/>
          </a:xfrm>
          <a:prstGeom prst="rect">
            <a:avLst/>
          </a:prstGeom>
          <a:noFill/>
        </p:spPr>
        <p:txBody>
          <a:bodyPr wrap="none" rtlCol="0">
            <a:spAutoFit/>
          </a:bodyPr>
          <a:lstStyle/>
          <a:p>
            <a:r>
              <a:rPr lang="en-US" altLang="zh-CN" sz="2800" b="1" dirty="0">
                <a:solidFill>
                  <a:schemeClr val="tx1"/>
                </a:solidFill>
                <a:ea typeface="ＭＳ Ｐゴシック" pitchFamily="-108" charset="-128"/>
                <a:cs typeface="ＭＳ Ｐゴシック" pitchFamily="-108" charset="-128"/>
              </a:rPr>
              <a:t>N</a:t>
            </a:r>
            <a:r>
              <a:rPr lang="en-CA" sz="2800" b="1" dirty="0">
                <a:solidFill>
                  <a:schemeClr val="tx1"/>
                </a:solidFill>
                <a:ea typeface="ＭＳ Ｐゴシック" pitchFamily="-108" charset="-128"/>
                <a:cs typeface="ＭＳ Ｐゴシック" pitchFamily="-108" charset="-128"/>
              </a:rPr>
              <a:t>on-geometrical</a:t>
            </a:r>
            <a:endParaRPr lang="en-US" sz="2800" b="1" dirty="0"/>
          </a:p>
        </p:txBody>
      </p:sp>
      <p:sp>
        <p:nvSpPr>
          <p:cNvPr id="11" name="TextBox 10"/>
          <p:cNvSpPr txBox="1"/>
          <p:nvPr/>
        </p:nvSpPr>
        <p:spPr>
          <a:xfrm>
            <a:off x="6675851" y="5689386"/>
            <a:ext cx="3581430" cy="523220"/>
          </a:xfrm>
          <a:prstGeom prst="rect">
            <a:avLst/>
          </a:prstGeom>
          <a:noFill/>
        </p:spPr>
        <p:txBody>
          <a:bodyPr wrap="none" rtlCol="0">
            <a:spAutoFit/>
          </a:bodyPr>
          <a:lstStyle/>
          <a:p>
            <a:r>
              <a:rPr lang="en-CA" altLang="zh-CN" sz="2800" b="1" dirty="0">
                <a:solidFill>
                  <a:schemeClr val="tx1"/>
                </a:solidFill>
                <a:ea typeface="ＭＳ Ｐゴシック" pitchFamily="-108" charset="-128"/>
                <a:cs typeface="ＭＳ Ｐゴシック" pitchFamily="-108" charset="-128"/>
              </a:rPr>
              <a:t>D</a:t>
            </a:r>
            <a:r>
              <a:rPr lang="en-CA" sz="2800" b="1" dirty="0">
                <a:solidFill>
                  <a:schemeClr val="tx1"/>
                </a:solidFill>
                <a:ea typeface="ＭＳ Ｐゴシック" pitchFamily="-108" charset="-128"/>
                <a:cs typeface="ＭＳ Ｐゴシック" pitchFamily="-108" charset="-128"/>
              </a:rPr>
              <a:t>ynamic movement</a:t>
            </a:r>
            <a:endParaRPr lang="en-US" sz="2800" b="1" dirty="0"/>
          </a:p>
        </p:txBody>
      </p:sp>
    </p:spTree>
    <p:extLst>
      <p:ext uri="{BB962C8B-B14F-4D97-AF65-F5344CB8AC3E}">
        <p14:creationId xmlns:p14="http://schemas.microsoft.com/office/powerpoint/2010/main" val="335904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solidFill>
                  <a:srgbClr val="00002C"/>
                </a:solidFill>
              </a:rPr>
              <a:t>Limitations</a:t>
            </a: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41</a:t>
            </a:fld>
            <a:endParaRPr lang="en-US" altLang="en-US"/>
          </a:p>
        </p:txBody>
      </p:sp>
      <p:sp>
        <p:nvSpPr>
          <p:cNvPr id="5" name="TextBox 4"/>
          <p:cNvSpPr txBox="1"/>
          <p:nvPr/>
        </p:nvSpPr>
        <p:spPr>
          <a:xfrm>
            <a:off x="1399858" y="5689386"/>
            <a:ext cx="3164649" cy="523220"/>
          </a:xfrm>
          <a:prstGeom prst="rect">
            <a:avLst/>
          </a:prstGeom>
          <a:noFill/>
        </p:spPr>
        <p:txBody>
          <a:bodyPr wrap="none" rtlCol="0">
            <a:spAutoFit/>
          </a:bodyPr>
          <a:lstStyle/>
          <a:p>
            <a:r>
              <a:rPr lang="en-US" sz="2800" b="1" dirty="0">
                <a:solidFill>
                  <a:srgbClr val="00002C"/>
                </a:solidFill>
                <a:latin typeface="+mn-lt"/>
              </a:rPr>
              <a:t>Data dependence</a:t>
            </a:r>
          </a:p>
        </p:txBody>
      </p:sp>
      <p:sp>
        <p:nvSpPr>
          <p:cNvPr id="6" name="TextBox 5"/>
          <p:cNvSpPr txBox="1"/>
          <p:nvPr/>
        </p:nvSpPr>
        <p:spPr>
          <a:xfrm>
            <a:off x="6633432" y="5689386"/>
            <a:ext cx="4379725" cy="523220"/>
          </a:xfrm>
          <a:prstGeom prst="rect">
            <a:avLst/>
          </a:prstGeom>
          <a:noFill/>
        </p:spPr>
        <p:txBody>
          <a:bodyPr wrap="none" rtlCol="0">
            <a:spAutoFit/>
          </a:bodyPr>
          <a:lstStyle/>
          <a:p>
            <a:r>
              <a:rPr lang="en-US" sz="2800" b="1" dirty="0">
                <a:solidFill>
                  <a:srgbClr val="00002C"/>
                </a:solidFill>
                <a:latin typeface="+mn-lt"/>
              </a:rPr>
              <a:t>Positions of interactions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511" y="2170636"/>
            <a:ext cx="3048000" cy="304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33720"/>
            <a:ext cx="3657600" cy="3657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5765" y="1865836"/>
            <a:ext cx="3657600" cy="36576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6849" y="1733720"/>
            <a:ext cx="3657600" cy="3657600"/>
          </a:xfrm>
          <a:prstGeom prst="rect">
            <a:avLst/>
          </a:prstGeom>
        </p:spPr>
      </p:pic>
      <p:sp>
        <p:nvSpPr>
          <p:cNvPr id="13" name="Rounded Rectangle 12"/>
          <p:cNvSpPr/>
          <p:nvPr/>
        </p:nvSpPr>
        <p:spPr>
          <a:xfrm>
            <a:off x="854933" y="1574801"/>
            <a:ext cx="4254500" cy="4781551"/>
          </a:xfrm>
          <a:prstGeom prst="round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sz="1600"/>
          </a:p>
        </p:txBody>
      </p:sp>
      <p:sp>
        <p:nvSpPr>
          <p:cNvPr id="14" name="Rounded Rectangle 13"/>
          <p:cNvSpPr/>
          <p:nvPr/>
        </p:nvSpPr>
        <p:spPr>
          <a:xfrm>
            <a:off x="5884132" y="1574801"/>
            <a:ext cx="5626100" cy="4781551"/>
          </a:xfrm>
          <a:prstGeom prst="round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sz="1600"/>
          </a:p>
        </p:txBody>
      </p:sp>
    </p:spTree>
    <p:extLst>
      <p:ext uri="{BB962C8B-B14F-4D97-AF65-F5344CB8AC3E}">
        <p14:creationId xmlns:p14="http://schemas.microsoft.com/office/powerpoint/2010/main" val="1290878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CA" dirty="0" smtClean="0">
                <a:solidFill>
                  <a:srgbClr val="00002C"/>
                </a:solidFill>
              </a:rPr>
              <a:t>Conclusion</a:t>
            </a:r>
            <a:endParaRPr lang="en-CA" dirty="0"/>
          </a:p>
        </p:txBody>
      </p:sp>
      <p:sp>
        <p:nvSpPr>
          <p:cNvPr id="7" name="Content Placeholder 6"/>
          <p:cNvSpPr>
            <a:spLocks noGrp="1"/>
          </p:cNvSpPr>
          <p:nvPr>
            <p:ph sz="quarter" idx="11"/>
          </p:nvPr>
        </p:nvSpPr>
        <p:spPr/>
        <p:txBody>
          <a:bodyPr/>
          <a:lstStyle/>
          <a:p>
            <a:pPr>
              <a:spcAft>
                <a:spcPts val="1600"/>
              </a:spcAft>
            </a:pPr>
            <a:r>
              <a:rPr lang="en-CA" dirty="0" smtClean="0"/>
              <a:t>Interaction Context (ICON)</a:t>
            </a:r>
          </a:p>
          <a:p>
            <a:pPr>
              <a:spcAft>
                <a:spcPts val="1600"/>
              </a:spcAft>
            </a:pPr>
            <a:r>
              <a:rPr lang="en-CA" altLang="zh-CN" dirty="0" smtClean="0"/>
              <a:t>Geometric representation and organization</a:t>
            </a:r>
            <a:endParaRPr lang="en-US" altLang="zh-CN" dirty="0" smtClean="0"/>
          </a:p>
          <a:p>
            <a:pPr>
              <a:spcAft>
                <a:spcPts val="1600"/>
              </a:spcAft>
            </a:pPr>
            <a:r>
              <a:rPr lang="en-CA" dirty="0">
                <a:ea typeface="ＭＳ Ｐゴシック" pitchFamily="-108" charset="-128"/>
              </a:rPr>
              <a:t>S</a:t>
            </a:r>
            <a:r>
              <a:rPr lang="en-CA" dirty="0" smtClean="0">
                <a:ea typeface="ＭＳ Ｐゴシック" pitchFamily="-108" charset="-128"/>
                <a:cs typeface="ＭＳ Ｐゴシック" pitchFamily="-108" charset="-128"/>
              </a:rPr>
              <a:t>tarting </a:t>
            </a:r>
            <a:r>
              <a:rPr lang="en-CA" dirty="0">
                <a:ea typeface="ＭＳ Ｐゴシック" pitchFamily="-108" charset="-128"/>
                <a:cs typeface="ＭＳ Ｐゴシック" pitchFamily="-108" charset="-128"/>
              </a:rPr>
              <a:t>point </a:t>
            </a:r>
            <a:r>
              <a:rPr lang="en-CA" dirty="0" smtClean="0">
                <a:ea typeface="ＭＳ Ｐゴシック" pitchFamily="-108" charset="-128"/>
                <a:cs typeface="ＭＳ Ｐゴシック" pitchFamily="-108" charset="-128"/>
              </a:rPr>
              <a:t>for geometric </a:t>
            </a:r>
            <a:r>
              <a:rPr lang="en-CA" dirty="0"/>
              <a:t>f</a:t>
            </a:r>
            <a:r>
              <a:rPr lang="en-CA" dirty="0" smtClean="0"/>
              <a:t>unctionality descriptor</a:t>
            </a:r>
            <a:endParaRPr lang="en-CA" dirty="0"/>
          </a:p>
          <a:p>
            <a:pPr>
              <a:spcAft>
                <a:spcPts val="1600"/>
              </a:spcAft>
            </a:pPr>
            <a:endParaRPr lang="en-CA" dirty="0"/>
          </a:p>
          <a:p>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42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657600"/>
            <a:ext cx="5410200" cy="3043238"/>
          </a:xfrm>
          <a:prstGeom prst="rect">
            <a:avLst/>
          </a:prstGeom>
          <a:noFill/>
        </p:spPr>
      </p:pic>
      <p:grpSp>
        <p:nvGrpSpPr>
          <p:cNvPr id="8" name="Group 7"/>
          <p:cNvGrpSpPr/>
          <p:nvPr/>
        </p:nvGrpSpPr>
        <p:grpSpPr>
          <a:xfrm>
            <a:off x="5105400" y="4267200"/>
            <a:ext cx="2624718" cy="1743467"/>
            <a:chOff x="642399" y="572466"/>
            <a:chExt cx="4037298" cy="2681773"/>
          </a:xfrm>
        </p:grpSpPr>
        <p:cxnSp>
          <p:nvCxnSpPr>
            <p:cNvPr id="9" name="Straight Connector 8"/>
            <p:cNvCxnSpPr>
              <a:stCxn id="21" idx="0"/>
            </p:cNvCxnSpPr>
            <p:nvPr/>
          </p:nvCxnSpPr>
          <p:spPr>
            <a:xfrm flipV="1">
              <a:off x="853109" y="2180811"/>
              <a:ext cx="937804"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27" idx="0"/>
            </p:cNvCxnSpPr>
            <p:nvPr/>
          </p:nvCxnSpPr>
          <p:spPr>
            <a:xfrm flipV="1">
              <a:off x="1459578" y="2321231"/>
              <a:ext cx="458192" cy="51158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6" idx="0"/>
              <a:endCxn id="30" idx="4"/>
            </p:cNvCxnSpPr>
            <p:nvPr/>
          </p:nvCxnSpPr>
          <p:spPr>
            <a:xfrm flipH="1" flipV="1">
              <a:off x="2039299" y="2439698"/>
              <a:ext cx="2895" cy="3931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4" idx="0"/>
            </p:cNvCxnSpPr>
            <p:nvPr/>
          </p:nvCxnSpPr>
          <p:spPr>
            <a:xfrm flipH="1" flipV="1">
              <a:off x="2153146" y="2331792"/>
              <a:ext cx="503468"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2" idx="0"/>
            </p:cNvCxnSpPr>
            <p:nvPr/>
          </p:nvCxnSpPr>
          <p:spPr>
            <a:xfrm flipH="1" flipV="1">
              <a:off x="2259770" y="2180811"/>
              <a:ext cx="999110"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1" idx="0"/>
              <a:endCxn id="32" idx="3"/>
            </p:cNvCxnSpPr>
            <p:nvPr/>
          </p:nvCxnSpPr>
          <p:spPr>
            <a:xfrm flipV="1">
              <a:off x="2039298" y="1198719"/>
              <a:ext cx="804039" cy="62574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2" idx="5"/>
              <a:endCxn id="29" idx="0"/>
            </p:cNvCxnSpPr>
            <p:nvPr/>
          </p:nvCxnSpPr>
          <p:spPr>
            <a:xfrm>
              <a:off x="3362142" y="1198719"/>
              <a:ext cx="796255" cy="63630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3" idx="0"/>
            </p:cNvCxnSpPr>
            <p:nvPr/>
          </p:nvCxnSpPr>
          <p:spPr>
            <a:xfrm flipV="1">
              <a:off x="3864964" y="2331792"/>
              <a:ext cx="171429"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5" idx="0"/>
            </p:cNvCxnSpPr>
            <p:nvPr/>
          </p:nvCxnSpPr>
          <p:spPr>
            <a:xfrm flipH="1" flipV="1">
              <a:off x="4236991" y="2331792"/>
              <a:ext cx="231996"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735889" y="572466"/>
              <a:ext cx="733701" cy="733701"/>
              <a:chOff x="2928378" y="2104914"/>
              <a:chExt cx="733701" cy="733701"/>
            </a:xfrm>
          </p:grpSpPr>
          <p:sp>
            <p:nvSpPr>
              <p:cNvPr id="32" name="Oval 31"/>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Oval 32"/>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9" name="Group 18"/>
            <p:cNvGrpSpPr/>
            <p:nvPr/>
          </p:nvGrpSpPr>
          <p:grpSpPr>
            <a:xfrm>
              <a:off x="1672448" y="1705997"/>
              <a:ext cx="733701" cy="733701"/>
              <a:chOff x="2928378" y="2104914"/>
              <a:chExt cx="733701" cy="733701"/>
            </a:xfrm>
          </p:grpSpPr>
          <p:sp>
            <p:nvSpPr>
              <p:cNvPr id="30" name="Oval 29"/>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Oval 30"/>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0" name="Group 19"/>
            <p:cNvGrpSpPr/>
            <p:nvPr/>
          </p:nvGrpSpPr>
          <p:grpSpPr>
            <a:xfrm>
              <a:off x="3791547" y="1716558"/>
              <a:ext cx="733701" cy="733701"/>
              <a:chOff x="2928378" y="2104914"/>
              <a:chExt cx="733701" cy="733701"/>
            </a:xfrm>
          </p:grpSpPr>
          <p:sp>
            <p:nvSpPr>
              <p:cNvPr id="28" name="Oval 27"/>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1" name="Oval 20"/>
            <p:cNvSpPr/>
            <p:nvPr/>
          </p:nvSpPr>
          <p:spPr>
            <a:xfrm>
              <a:off x="642399"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Oval 21"/>
            <p:cNvSpPr/>
            <p:nvPr/>
          </p:nvSpPr>
          <p:spPr>
            <a:xfrm>
              <a:off x="3048170"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p:cNvSpPr/>
            <p:nvPr/>
          </p:nvSpPr>
          <p:spPr>
            <a:xfrm>
              <a:off x="3654254"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Oval 23"/>
            <p:cNvSpPr/>
            <p:nvPr/>
          </p:nvSpPr>
          <p:spPr>
            <a:xfrm>
              <a:off x="244590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p:cNvSpPr/>
            <p:nvPr/>
          </p:nvSpPr>
          <p:spPr>
            <a:xfrm>
              <a:off x="4258277"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Oval 25"/>
            <p:cNvSpPr/>
            <p:nvPr/>
          </p:nvSpPr>
          <p:spPr>
            <a:xfrm>
              <a:off x="183148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p:cNvSpPr/>
            <p:nvPr/>
          </p:nvSpPr>
          <p:spPr>
            <a:xfrm>
              <a:off x="1248868"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40625" t="14445" r="23125" b="25556"/>
          <a:stretch/>
        </p:blipFill>
        <p:spPr>
          <a:xfrm>
            <a:off x="8686800" y="3886200"/>
            <a:ext cx="2492022" cy="2320159"/>
          </a:xfrm>
          <a:prstGeom prst="rect">
            <a:avLst/>
          </a:prstGeom>
        </p:spPr>
      </p:pic>
    </p:spTree>
    <p:extLst>
      <p:ext uri="{BB962C8B-B14F-4D97-AF65-F5344CB8AC3E}">
        <p14:creationId xmlns:p14="http://schemas.microsoft.com/office/powerpoint/2010/main" val="150176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692" y="1777401"/>
            <a:ext cx="3065897" cy="4790465"/>
          </a:xfrm>
          <a:prstGeom prst="rect">
            <a:avLst/>
          </a:prstGeom>
        </p:spPr>
      </p:pic>
      <p:sp>
        <p:nvSpPr>
          <p:cNvPr id="4" name="Text Placeholder 3"/>
          <p:cNvSpPr>
            <a:spLocks noGrp="1"/>
          </p:cNvSpPr>
          <p:nvPr>
            <p:ph type="body" sz="quarter" idx="10"/>
          </p:nvPr>
        </p:nvSpPr>
        <p:spPr/>
        <p:txBody>
          <a:bodyPr/>
          <a:lstStyle/>
          <a:p>
            <a:r>
              <a:rPr lang="en-US" dirty="0">
                <a:solidFill>
                  <a:srgbClr val="00002C"/>
                </a:solidFill>
              </a:rPr>
              <a:t>Future </a:t>
            </a:r>
            <a:r>
              <a:rPr lang="en-US" dirty="0" smtClean="0">
                <a:solidFill>
                  <a:srgbClr val="00002C"/>
                </a:solidFill>
              </a:rPr>
              <a:t>work</a:t>
            </a:r>
            <a:endParaRPr lang="en-CA" dirty="0"/>
          </a:p>
        </p:txBody>
      </p:sp>
      <p:sp>
        <p:nvSpPr>
          <p:cNvPr id="5" name="Content Placeholder 4"/>
          <p:cNvSpPr>
            <a:spLocks noGrp="1"/>
          </p:cNvSpPr>
          <p:nvPr>
            <p:ph sz="quarter" idx="11"/>
          </p:nvPr>
        </p:nvSpPr>
        <p:spPr/>
        <p:txBody>
          <a:bodyPr/>
          <a:lstStyle/>
          <a:p>
            <a:pPr>
              <a:spcAft>
                <a:spcPts val="1600"/>
              </a:spcAft>
            </a:pPr>
            <a:r>
              <a:rPr lang="en-CA" dirty="0"/>
              <a:t>Additional </a:t>
            </a:r>
            <a:r>
              <a:rPr lang="en-CA" dirty="0" smtClean="0"/>
              <a:t>features</a:t>
            </a:r>
          </a:p>
          <a:p>
            <a:pPr>
              <a:spcAft>
                <a:spcPts val="1600"/>
              </a:spcAft>
            </a:pPr>
            <a:r>
              <a:rPr lang="en-CA" dirty="0" smtClean="0"/>
              <a:t>Co-analysis</a:t>
            </a:r>
          </a:p>
          <a:p>
            <a:pPr>
              <a:spcAft>
                <a:spcPts val="1600"/>
              </a:spcAft>
            </a:pPr>
            <a:r>
              <a:rPr lang="en-CA" dirty="0" smtClean="0"/>
              <a:t>Part-level ICON</a:t>
            </a:r>
          </a:p>
          <a:p>
            <a:pPr>
              <a:spcAft>
                <a:spcPts val="1600"/>
              </a:spcAft>
            </a:pP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43</a:t>
            </a:fld>
            <a:endParaRPr lang="en-US" alt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784" y="1764701"/>
            <a:ext cx="3065897" cy="4790465"/>
          </a:xfrm>
          <a:prstGeom prst="rect">
            <a:avLst/>
          </a:prstGeom>
        </p:spPr>
      </p:pic>
    </p:spTree>
    <p:extLst>
      <p:ext uri="{BB962C8B-B14F-4D97-AF65-F5344CB8AC3E}">
        <p14:creationId xmlns:p14="http://schemas.microsoft.com/office/powerpoint/2010/main" val="587490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28600"/>
            <a:ext cx="3877985" cy="923330"/>
          </a:xfrm>
          <a:prstGeom prst="rect">
            <a:avLst/>
          </a:prstGeom>
          <a:noFill/>
        </p:spPr>
        <p:txBody>
          <a:bodyPr wrap="none" rtlCol="0">
            <a:spAutoFit/>
          </a:bodyPr>
          <a:lstStyle/>
          <a:p>
            <a:r>
              <a:rPr lang="en-CA" sz="5400" b="1" dirty="0">
                <a:solidFill>
                  <a:schemeClr val="tx1"/>
                </a:solidFill>
                <a:latin typeface="+mj-lt"/>
              </a:rPr>
              <a:t>Thank </a:t>
            </a:r>
            <a:r>
              <a:rPr lang="en-CA" sz="5400" b="1" dirty="0" smtClean="0">
                <a:solidFill>
                  <a:schemeClr val="tx1"/>
                </a:solidFill>
                <a:latin typeface="+mj-lt"/>
              </a:rPr>
              <a:t>you!</a:t>
            </a:r>
            <a:endParaRPr lang="en-CA" sz="5400" b="1" dirty="0">
              <a:solidFill>
                <a:schemeClr val="tx1"/>
              </a:solidFill>
              <a:latin typeface="+mj-lt"/>
            </a:endParaRPr>
          </a:p>
        </p:txBody>
      </p:sp>
      <p:sp>
        <p:nvSpPr>
          <p:cNvPr id="3" name="Rectangle 2"/>
          <p:cNvSpPr/>
          <p:nvPr/>
        </p:nvSpPr>
        <p:spPr>
          <a:xfrm>
            <a:off x="2047456" y="1567800"/>
            <a:ext cx="8097088" cy="923330"/>
          </a:xfrm>
          <a:prstGeom prst="rect">
            <a:avLst/>
          </a:prstGeom>
        </p:spPr>
        <p:txBody>
          <a:bodyPr wrap="none">
            <a:spAutoFit/>
          </a:bodyPr>
          <a:lstStyle/>
          <a:p>
            <a:r>
              <a:rPr lang="en-CA" sz="5400" baseline="30000" dirty="0" smtClean="0">
                <a:solidFill>
                  <a:srgbClr val="0B4CB4"/>
                </a:solidFill>
                <a:latin typeface="+mj-lt"/>
              </a:rPr>
              <a:t>vcc.siat.ac.cn</a:t>
            </a:r>
            <a:r>
              <a:rPr lang="en-CA" sz="5400" baseline="30000" dirty="0">
                <a:solidFill>
                  <a:srgbClr val="0B4CB4"/>
                </a:solidFill>
                <a:latin typeface="+mj-lt"/>
              </a:rPr>
              <a:t>/~ruizhenhu/projects/icon</a:t>
            </a:r>
            <a:endParaRPr lang="en-CA" sz="5400" dirty="0">
              <a:latin typeface="+mj-lt"/>
            </a:endParaRPr>
          </a:p>
        </p:txBody>
      </p:sp>
      <p:sp>
        <p:nvSpPr>
          <p:cNvPr id="7" name="Rectangle 6"/>
          <p:cNvSpPr/>
          <p:nvPr/>
        </p:nvSpPr>
        <p:spPr>
          <a:xfrm>
            <a:off x="649483" y="5578151"/>
            <a:ext cx="6629400" cy="769441"/>
          </a:xfrm>
          <a:prstGeom prst="rect">
            <a:avLst/>
          </a:prstGeom>
        </p:spPr>
        <p:txBody>
          <a:bodyPr wrap="square">
            <a:spAutoFit/>
          </a:bodyPr>
          <a:lstStyle/>
          <a:p>
            <a:r>
              <a:rPr lang="en-US" sz="2200" b="1" dirty="0">
                <a:latin typeface="+mn-lt"/>
              </a:rPr>
              <a:t>ACKNOWLEDGMENTS</a:t>
            </a:r>
          </a:p>
          <a:p>
            <a:r>
              <a:rPr lang="en-US" sz="2200" dirty="0">
                <a:latin typeface="+mn-lt"/>
              </a:rPr>
              <a:t>Anonymous reviewers &amp; funding from</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5601143"/>
            <a:ext cx="1716283" cy="723456"/>
          </a:xfrm>
          <a:prstGeom prst="rect">
            <a:avLst/>
          </a:prstGeom>
        </p:spPr>
      </p:pic>
      <p:sp>
        <p:nvSpPr>
          <p:cNvPr id="9" name="TextBox 8"/>
          <p:cNvSpPr txBox="1"/>
          <p:nvPr/>
        </p:nvSpPr>
        <p:spPr>
          <a:xfrm>
            <a:off x="7595673" y="5758263"/>
            <a:ext cx="4215327" cy="464230"/>
          </a:xfrm>
          <a:prstGeom prst="rect">
            <a:avLst/>
          </a:prstGeom>
          <a:noFill/>
        </p:spPr>
        <p:txBody>
          <a:bodyPr wrap="square" rtlCol="0">
            <a:spAutoFit/>
          </a:bodyPr>
          <a:lstStyle/>
          <a:p>
            <a:pPr>
              <a:lnSpc>
                <a:spcPts val="2900"/>
              </a:lnSpc>
            </a:pPr>
            <a:r>
              <a:rPr lang="en-US" sz="2400" b="1" i="1" dirty="0">
                <a:solidFill>
                  <a:srgbClr val="777777"/>
                </a:solidFill>
              </a:rPr>
              <a:t>GRAND NCE</a:t>
            </a:r>
            <a:r>
              <a:rPr lang="en-US" sz="2400" b="1" i="1" dirty="0" smtClean="0">
                <a:solidFill>
                  <a:srgbClr val="777777"/>
                </a:solidFill>
              </a:rPr>
              <a:t>, NSFC</a:t>
            </a:r>
            <a:r>
              <a:rPr lang="en-US" sz="2400" b="1" i="1" dirty="0">
                <a:solidFill>
                  <a:srgbClr val="777777"/>
                </a:solidFill>
              </a:rPr>
              <a:t>, </a:t>
            </a:r>
            <a:r>
              <a:rPr lang="en-US" sz="2400" b="1" i="1" dirty="0" smtClean="0">
                <a:solidFill>
                  <a:srgbClr val="777777"/>
                </a:solidFill>
              </a:rPr>
              <a:t>CPSF</a:t>
            </a:r>
            <a:endParaRPr lang="en-US" sz="2400" b="1" i="1" dirty="0">
              <a:solidFill>
                <a:srgbClr val="777777"/>
              </a:solidFill>
            </a:endParaRPr>
          </a:p>
        </p:txBody>
      </p:sp>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00" t="46206" r="-1"/>
          <a:stretch/>
        </p:blipFill>
        <p:spPr bwMode="auto">
          <a:xfrm>
            <a:off x="919425" y="2517072"/>
            <a:ext cx="10353150" cy="25726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9648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C75A5"/>
        </a:solidFill>
        <a:effectLst/>
      </p:bgPr>
    </p:bg>
    <p:spTree>
      <p:nvGrpSpPr>
        <p:cNvPr id="1" name=""/>
        <p:cNvGrpSpPr/>
        <p:nvPr/>
      </p:nvGrpSpPr>
      <p:grpSpPr>
        <a:xfrm>
          <a:off x="0" y="0"/>
          <a:ext cx="0" cy="0"/>
          <a:chOff x="0" y="0"/>
          <a:chExt cx="0" cy="0"/>
        </a:xfrm>
      </p:grpSpPr>
      <p:pic>
        <p:nvPicPr>
          <p:cNvPr id="14338"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806" y="0"/>
            <a:ext cx="12188388"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3864459" y="2767280"/>
            <a:ext cx="4463081" cy="1323439"/>
          </a:xfrm>
          <a:prstGeom prst="rect">
            <a:avLst/>
          </a:prstGeom>
          <a:noFill/>
        </p:spPr>
        <p:txBody>
          <a:bodyPr wrap="none" rtlCol="0">
            <a:spAutoFit/>
          </a:bodyPr>
          <a:lstStyle/>
          <a:p>
            <a:r>
              <a:rPr lang="en-CA" sz="8000" dirty="0" smtClean="0">
                <a:solidFill>
                  <a:srgbClr val="FFFFFF"/>
                </a:solidFill>
              </a:rPr>
              <a:t>Appendix</a:t>
            </a:r>
            <a:endParaRPr lang="en-CA" sz="8000" dirty="0">
              <a:solidFill>
                <a:srgbClr val="FFFFFF"/>
              </a:solidFill>
            </a:endParaRPr>
          </a:p>
        </p:txBody>
      </p:sp>
      <p:sp>
        <p:nvSpPr>
          <p:cNvPr id="3" name="Slide Number Placeholder 2"/>
          <p:cNvSpPr>
            <a:spLocks noGrp="1"/>
          </p:cNvSpPr>
          <p:nvPr>
            <p:ph type="sldNum" sz="quarter" idx="4294967295"/>
          </p:nvPr>
        </p:nvSpPr>
        <p:spPr>
          <a:xfrm>
            <a:off x="8940789" y="6492875"/>
            <a:ext cx="2743200" cy="365125"/>
          </a:xfrm>
          <a:prstGeom prst="rect">
            <a:avLst/>
          </a:prstGeom>
        </p:spPr>
        <p:txBody>
          <a:bodyPr/>
          <a:lstStyle/>
          <a:p>
            <a:fld id="{54FD0A11-67B6-4E78-93E2-82CA3CC7F45E}" type="slidenum">
              <a:rPr lang="en-CA" smtClean="0"/>
              <a:pPr/>
              <a:t>45</a:t>
            </a:fld>
            <a:endParaRPr lang="en-CA" dirty="0"/>
          </a:p>
        </p:txBody>
      </p:sp>
    </p:spTree>
    <p:extLst>
      <p:ext uri="{BB962C8B-B14F-4D97-AF65-F5344CB8AC3E}">
        <p14:creationId xmlns:p14="http://schemas.microsoft.com/office/powerpoint/2010/main" val="1771955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smtClean="0">
                <a:solidFill>
                  <a:srgbClr val="00002C"/>
                </a:solidFill>
              </a:rPr>
              <a:t>Functionality</a:t>
            </a:r>
            <a:endParaRPr lang="en-CA" dirty="0"/>
          </a:p>
        </p:txBody>
      </p:sp>
      <p:sp>
        <p:nvSpPr>
          <p:cNvPr id="3" name="Content Placeholder 2"/>
          <p:cNvSpPr>
            <a:spLocks noGrp="1"/>
          </p:cNvSpPr>
          <p:nvPr>
            <p:ph sz="quarter" idx="11"/>
          </p:nvPr>
        </p:nvSpPr>
        <p:spPr>
          <a:xfrm>
            <a:off x="381000" y="3760904"/>
            <a:ext cx="10972800" cy="1587816"/>
          </a:xfrm>
        </p:spPr>
        <p:txBody>
          <a:bodyPr/>
          <a:lstStyle/>
          <a:p>
            <a:pPr marL="0" indent="0" algn="ctr">
              <a:spcBef>
                <a:spcPts val="1200"/>
              </a:spcBef>
              <a:buNone/>
            </a:pPr>
            <a:r>
              <a:rPr lang="en-CA" dirty="0" smtClean="0"/>
              <a:t>“</a:t>
            </a:r>
            <a:r>
              <a:rPr lang="en-CA" dirty="0"/>
              <a:t>Application of an object in a specific context for the accomplishment of a particular purpose”               </a:t>
            </a:r>
            <a:endParaRPr lang="en-CA" dirty="0" smtClean="0"/>
          </a:p>
          <a:p>
            <a:pPr marL="0" indent="0" algn="r">
              <a:spcBef>
                <a:spcPts val="1200"/>
              </a:spcBef>
              <a:buNone/>
            </a:pPr>
            <a:r>
              <a:rPr lang="en-CA" sz="2400" dirty="0" smtClean="0"/>
              <a:t>-- [</a:t>
            </a:r>
            <a:r>
              <a:rPr lang="en-CA" sz="2400" dirty="0" err="1"/>
              <a:t>Bogoni</a:t>
            </a:r>
            <a:r>
              <a:rPr lang="en-CA" sz="2400" dirty="0"/>
              <a:t> and </a:t>
            </a:r>
            <a:r>
              <a:rPr lang="en-CA" sz="2400" dirty="0" err="1"/>
              <a:t>Bajcsy</a:t>
            </a:r>
            <a:r>
              <a:rPr lang="en-CA" sz="2400" dirty="0"/>
              <a:t> 1995</a:t>
            </a:r>
            <a:r>
              <a:rPr lang="en-CA" sz="2400" dirty="0" smtClean="0"/>
              <a:t>]</a:t>
            </a:r>
            <a:endParaRPr lang="en-CA" sz="2400" dirty="0"/>
          </a:p>
        </p:txBody>
      </p:sp>
      <p:sp>
        <p:nvSpPr>
          <p:cNvPr id="4" name="Slide Number Placeholder 3"/>
          <p:cNvSpPr>
            <a:spLocks noGrp="1"/>
          </p:cNvSpPr>
          <p:nvPr>
            <p:ph type="sldNum" sz="quarter" idx="4"/>
          </p:nvPr>
        </p:nvSpPr>
        <p:spPr>
          <a:prstGeom prst="rect">
            <a:avLst/>
          </a:prstGeom>
        </p:spPr>
        <p:txBody>
          <a:bodyPr/>
          <a:lstStyle/>
          <a:p>
            <a:fld id="{54FD0A11-67B6-4E78-93E2-82CA3CC7F45E}" type="slidenum">
              <a:rPr lang="en-CA" smtClean="0"/>
              <a:pPr/>
              <a:t>46</a:t>
            </a:fld>
            <a:endParaRPr lang="en-CA" dirty="0"/>
          </a:p>
        </p:txBody>
      </p:sp>
      <p:sp>
        <p:nvSpPr>
          <p:cNvPr id="5" name="Rectangle 4"/>
          <p:cNvSpPr/>
          <p:nvPr/>
        </p:nvSpPr>
        <p:spPr>
          <a:xfrm>
            <a:off x="914400" y="1681668"/>
            <a:ext cx="9906000" cy="1107996"/>
          </a:xfrm>
          <a:prstGeom prst="rect">
            <a:avLst/>
          </a:prstGeom>
        </p:spPr>
        <p:txBody>
          <a:bodyPr wrap="square">
            <a:spAutoFit/>
          </a:bodyPr>
          <a:lstStyle/>
          <a:p>
            <a:pPr marL="0" indent="0" algn="ctr">
              <a:spcBef>
                <a:spcPts val="1200"/>
              </a:spcBef>
              <a:buNone/>
            </a:pPr>
            <a:r>
              <a:rPr lang="en-CA" sz="3200" dirty="0">
                <a:latin typeface="+mn-lt"/>
              </a:rPr>
              <a:t>“Particular use for which an object is designed” </a:t>
            </a:r>
          </a:p>
          <a:p>
            <a:pPr marL="0" indent="0" algn="r">
              <a:spcBef>
                <a:spcPts val="1200"/>
              </a:spcBef>
              <a:buNone/>
            </a:pPr>
            <a:r>
              <a:rPr lang="en-CA" sz="2400" dirty="0">
                <a:latin typeface="+mn-lt"/>
              </a:rPr>
              <a:t>-- [Merriam-Webster]</a:t>
            </a:r>
          </a:p>
        </p:txBody>
      </p:sp>
    </p:spTree>
    <p:extLst>
      <p:ext uri="{BB962C8B-B14F-4D97-AF65-F5344CB8AC3E}">
        <p14:creationId xmlns:p14="http://schemas.microsoft.com/office/powerpoint/2010/main" val="1521256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solidFill>
                  <a:srgbClr val="00002C"/>
                </a:solidFill>
              </a:rPr>
              <a:t>Dataset</a:t>
            </a: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47</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853" y="1426574"/>
            <a:ext cx="8651471" cy="5066301"/>
          </a:xfrm>
          <a:prstGeom prst="rect">
            <a:avLst/>
          </a:prstGeom>
        </p:spPr>
      </p:pic>
    </p:spTree>
    <p:extLst>
      <p:ext uri="{BB962C8B-B14F-4D97-AF65-F5344CB8AC3E}">
        <p14:creationId xmlns:p14="http://schemas.microsoft.com/office/powerpoint/2010/main" val="359481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ltLang="zh-CN" dirty="0" smtClean="0"/>
              <a:t>Dataset</a:t>
            </a:r>
            <a:endParaRPr lang="en-CA" dirty="0"/>
          </a:p>
        </p:txBody>
      </p:sp>
      <p:sp>
        <p:nvSpPr>
          <p:cNvPr id="10" name="Content Placeholder 9"/>
          <p:cNvSpPr>
            <a:spLocks noGrp="1"/>
          </p:cNvSpPr>
          <p:nvPr>
            <p:ph sz="quarter" idx="11"/>
          </p:nvPr>
        </p:nvSpPr>
        <p:spPr/>
        <p:txBody>
          <a:bodyPr/>
          <a:lstStyle/>
          <a:p>
            <a:r>
              <a:rPr lang="en-CA" dirty="0">
                <a:solidFill>
                  <a:srgbClr val="00002C"/>
                </a:solidFill>
              </a:rPr>
              <a:t>Require object given in context of a scene</a:t>
            </a:r>
          </a:p>
          <a:p>
            <a:endParaRPr lang="en-CA"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304789" y="2373126"/>
            <a:ext cx="5582411" cy="2531240"/>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421" y="2373127"/>
            <a:ext cx="5568619" cy="2522497"/>
          </a:xfrm>
          <a:prstGeom prst="rect">
            <a:avLst/>
          </a:prstGeom>
          <a:ln>
            <a:solidFill>
              <a:schemeClr val="tx1"/>
            </a:solidFill>
          </a:ln>
        </p:spPr>
      </p:pic>
      <p:sp>
        <p:nvSpPr>
          <p:cNvPr id="7" name="TextBox 6"/>
          <p:cNvSpPr txBox="1"/>
          <p:nvPr/>
        </p:nvSpPr>
        <p:spPr>
          <a:xfrm>
            <a:off x="1019465" y="5272302"/>
            <a:ext cx="4228530" cy="523220"/>
          </a:xfrm>
          <a:prstGeom prst="rect">
            <a:avLst/>
          </a:prstGeom>
          <a:noFill/>
        </p:spPr>
        <p:txBody>
          <a:bodyPr wrap="none" rtlCol="0">
            <a:spAutoFit/>
          </a:bodyPr>
          <a:lstStyle/>
          <a:p>
            <a:r>
              <a:rPr lang="en-CA" sz="2800" dirty="0" err="1">
                <a:solidFill>
                  <a:srgbClr val="00002C"/>
                </a:solidFill>
                <a:latin typeface="+mn-lt"/>
              </a:rPr>
              <a:t>SketchUp</a:t>
            </a:r>
            <a:r>
              <a:rPr lang="en-CA" sz="2800" dirty="0">
                <a:solidFill>
                  <a:srgbClr val="00002C"/>
                </a:solidFill>
                <a:latin typeface="+mn-lt"/>
              </a:rPr>
              <a:t> 3D Warehouse</a:t>
            </a:r>
          </a:p>
        </p:txBody>
      </p:sp>
      <p:sp>
        <p:nvSpPr>
          <p:cNvPr id="8" name="TextBox 7"/>
          <p:cNvSpPr txBox="1"/>
          <p:nvPr/>
        </p:nvSpPr>
        <p:spPr>
          <a:xfrm>
            <a:off x="8079786" y="5272302"/>
            <a:ext cx="2032416" cy="523220"/>
          </a:xfrm>
          <a:prstGeom prst="rect">
            <a:avLst/>
          </a:prstGeom>
          <a:noFill/>
        </p:spPr>
        <p:txBody>
          <a:bodyPr wrap="none" rtlCol="0">
            <a:spAutoFit/>
          </a:bodyPr>
          <a:lstStyle/>
          <a:p>
            <a:r>
              <a:rPr lang="en-CA" sz="2800" dirty="0" err="1">
                <a:solidFill>
                  <a:srgbClr val="00002C"/>
                </a:solidFill>
                <a:latin typeface="+mn-lt"/>
              </a:rPr>
              <a:t>TurboSquid</a:t>
            </a:r>
            <a:endParaRPr lang="en-CA" sz="2800" dirty="0">
              <a:solidFill>
                <a:srgbClr val="00002C"/>
              </a:solidFill>
              <a:latin typeface="+mn-lt"/>
            </a:endParaRPr>
          </a:p>
        </p:txBody>
      </p:sp>
      <p:sp>
        <p:nvSpPr>
          <p:cNvPr id="11" name="Slide Number Placeholder 10"/>
          <p:cNvSpPr>
            <a:spLocks noGrp="1"/>
          </p:cNvSpPr>
          <p:nvPr>
            <p:ph type="sldNum" sz="quarter" idx="4"/>
          </p:nvPr>
        </p:nvSpPr>
        <p:spPr/>
        <p:txBody>
          <a:bodyPr/>
          <a:lstStyle/>
          <a:p>
            <a:fld id="{54FD0A11-67B6-4E78-93E2-82CA3CC7F45E}" type="slidenum">
              <a:rPr lang="en-CA" smtClean="0"/>
              <a:pPr/>
              <a:t>48</a:t>
            </a:fld>
            <a:endParaRPr lang="en-CA" dirty="0"/>
          </a:p>
        </p:txBody>
      </p:sp>
    </p:spTree>
    <p:extLst>
      <p:ext uri="{BB962C8B-B14F-4D97-AF65-F5344CB8AC3E}">
        <p14:creationId xmlns:p14="http://schemas.microsoft.com/office/powerpoint/2010/main" val="2043254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CA" dirty="0" smtClean="0"/>
              <a:t>Compare to IBS</a:t>
            </a:r>
            <a:endParaRPr lang="en-CA" dirty="0"/>
          </a:p>
        </p:txBody>
      </p:sp>
      <p:sp>
        <p:nvSpPr>
          <p:cNvPr id="4" name="Slide Number Placeholder 3"/>
          <p:cNvSpPr>
            <a:spLocks noGrp="1"/>
          </p:cNvSpPr>
          <p:nvPr>
            <p:ph type="sldNum" sz="quarter" idx="4"/>
          </p:nvPr>
        </p:nvSpPr>
        <p:spPr/>
        <p:txBody>
          <a:bodyPr/>
          <a:lstStyle/>
          <a:p>
            <a:fld id="{17D20E86-AAB6-4694-8199-E48288C622E0}" type="slidenum">
              <a:rPr lang="en-US" smtClean="0"/>
              <a:pPr/>
              <a:t>49</a:t>
            </a:fld>
            <a:endParaRPr lang="en-US"/>
          </a:p>
        </p:txBody>
      </p:sp>
      <p:pic>
        <p:nvPicPr>
          <p:cNvPr id="6" name="Picture 5"/>
          <p:cNvPicPr>
            <a:picLocks noChangeAspect="1"/>
          </p:cNvPicPr>
          <p:nvPr/>
        </p:nvPicPr>
        <p:blipFill>
          <a:blip r:embed="rId3"/>
          <a:stretch>
            <a:fillRect/>
          </a:stretch>
        </p:blipFill>
        <p:spPr>
          <a:xfrm>
            <a:off x="736589" y="1447800"/>
            <a:ext cx="10519120" cy="4326131"/>
          </a:xfrm>
          <a:prstGeom prst="rect">
            <a:avLst/>
          </a:prstGeom>
        </p:spPr>
      </p:pic>
      <p:sp>
        <p:nvSpPr>
          <p:cNvPr id="7" name="TextBox 6"/>
          <p:cNvSpPr txBox="1"/>
          <p:nvPr/>
        </p:nvSpPr>
        <p:spPr>
          <a:xfrm>
            <a:off x="4824995" y="5966602"/>
            <a:ext cx="2342308" cy="523220"/>
          </a:xfrm>
          <a:prstGeom prst="rect">
            <a:avLst/>
          </a:prstGeom>
          <a:noFill/>
        </p:spPr>
        <p:txBody>
          <a:bodyPr wrap="none" rtlCol="0">
            <a:spAutoFit/>
          </a:bodyPr>
          <a:lstStyle/>
          <a:p>
            <a:r>
              <a:rPr lang="en-CA" sz="2800" dirty="0" smtClean="0">
                <a:latin typeface="+mn-lt"/>
              </a:rPr>
              <a:t>IBS hierarchy</a:t>
            </a:r>
            <a:endParaRPr lang="en-CA" sz="2800" dirty="0">
              <a:latin typeface="+mn-lt"/>
            </a:endParaRPr>
          </a:p>
        </p:txBody>
      </p:sp>
      <p:sp>
        <p:nvSpPr>
          <p:cNvPr id="8" name="TextBox 7"/>
          <p:cNvSpPr txBox="1"/>
          <p:nvPr/>
        </p:nvSpPr>
        <p:spPr>
          <a:xfrm>
            <a:off x="8763000" y="5979302"/>
            <a:ext cx="2662908" cy="523220"/>
          </a:xfrm>
          <a:prstGeom prst="rect">
            <a:avLst/>
          </a:prstGeom>
          <a:noFill/>
        </p:spPr>
        <p:txBody>
          <a:bodyPr wrap="none" rtlCol="0">
            <a:spAutoFit/>
          </a:bodyPr>
          <a:lstStyle/>
          <a:p>
            <a:r>
              <a:rPr lang="en-CA" sz="2800" dirty="0" smtClean="0">
                <a:latin typeface="+mn-lt"/>
              </a:rPr>
              <a:t>ICON hierarchy</a:t>
            </a:r>
            <a:endParaRPr lang="en-CA" sz="2800" dirty="0">
              <a:latin typeface="+mn-lt"/>
            </a:endParaRPr>
          </a:p>
        </p:txBody>
      </p:sp>
    </p:spTree>
    <p:extLst>
      <p:ext uri="{BB962C8B-B14F-4D97-AF65-F5344CB8AC3E}">
        <p14:creationId xmlns:p14="http://schemas.microsoft.com/office/powerpoint/2010/main" val="2501491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00" t="46206" r="76721"/>
          <a:stretch/>
        </p:blipFill>
        <p:spPr bwMode="auto">
          <a:xfrm>
            <a:off x="836614" y="3904306"/>
            <a:ext cx="2362200" cy="257269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4"/>
          <p:cNvSpPr>
            <a:spLocks noGrp="1"/>
          </p:cNvSpPr>
          <p:nvPr>
            <p:ph type="body" sz="quarter" idx="10"/>
          </p:nvPr>
        </p:nvSpPr>
        <p:spPr/>
        <p:txBody>
          <a:bodyPr/>
          <a:lstStyle/>
          <a:p>
            <a:r>
              <a:rPr lang="en-CA" dirty="0" smtClean="0"/>
              <a:t>Key observation</a:t>
            </a:r>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5</a:t>
            </a:fld>
            <a:endParaRPr lang="en-US"/>
          </a:p>
        </p:txBody>
      </p:sp>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4743" b="52201"/>
          <a:stretch/>
        </p:blipFill>
        <p:spPr bwMode="auto">
          <a:xfrm>
            <a:off x="3429000" y="1371600"/>
            <a:ext cx="7838551"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5474" t="46206"/>
          <a:stretch/>
        </p:blipFill>
        <p:spPr bwMode="auto">
          <a:xfrm>
            <a:off x="3505200" y="3904307"/>
            <a:ext cx="7762350" cy="2572693"/>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75989" b="52201"/>
          <a:stretch/>
        </p:blipFill>
        <p:spPr bwMode="auto">
          <a:xfrm>
            <a:off x="744486" y="1371600"/>
            <a:ext cx="2500922"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304800" y="4648200"/>
            <a:ext cx="3581400" cy="1077218"/>
          </a:xfrm>
          <a:prstGeom prst="rect">
            <a:avLst/>
          </a:prstGeom>
          <a:noFill/>
        </p:spPr>
        <p:txBody>
          <a:bodyPr wrap="square" rtlCol="0">
            <a:spAutoFit/>
          </a:bodyPr>
          <a:lstStyle/>
          <a:p>
            <a:pPr algn="ctr"/>
            <a:r>
              <a:rPr lang="en-CA" sz="3200" b="1" dirty="0" smtClean="0">
                <a:latin typeface="+mj-lt"/>
              </a:rPr>
              <a:t>Context &amp; Interactions:</a:t>
            </a:r>
            <a:endParaRPr lang="en-CA" sz="3200" b="1" dirty="0">
              <a:latin typeface="+mj-lt"/>
            </a:endParaRPr>
          </a:p>
        </p:txBody>
      </p:sp>
      <p:sp>
        <p:nvSpPr>
          <p:cNvPr id="3" name="Rectangle 2"/>
          <p:cNvSpPr/>
          <p:nvPr/>
        </p:nvSpPr>
        <p:spPr>
          <a:xfrm>
            <a:off x="3429000" y="1447798"/>
            <a:ext cx="5257800" cy="2209801"/>
          </a:xfrm>
          <a:prstGeom prst="rect">
            <a:avLst/>
          </a:prstGeom>
          <a:noFill/>
          <a:ln w="254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9" name="Rectangle 8"/>
          <p:cNvSpPr/>
          <p:nvPr/>
        </p:nvSpPr>
        <p:spPr>
          <a:xfrm>
            <a:off x="6075189" y="3923142"/>
            <a:ext cx="5192361" cy="2553858"/>
          </a:xfrm>
          <a:prstGeom prst="rect">
            <a:avLst/>
          </a:prstGeom>
          <a:noFill/>
          <a:ln w="254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699241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91121"/>
            <a:ext cx="8001000" cy="4993964"/>
          </a:xfrm>
          <a:prstGeom prst="rect">
            <a:avLst/>
          </a:prstGeom>
        </p:spPr>
      </p:pic>
      <p:sp>
        <p:nvSpPr>
          <p:cNvPr id="9" name="Text Placeholder 8"/>
          <p:cNvSpPr>
            <a:spLocks noGrp="1"/>
          </p:cNvSpPr>
          <p:nvPr>
            <p:ph type="body" sz="quarter" idx="10"/>
          </p:nvPr>
        </p:nvSpPr>
        <p:spPr/>
        <p:txBody>
          <a:bodyPr/>
          <a:lstStyle/>
          <a:p>
            <a:r>
              <a:rPr lang="en-US" dirty="0" smtClean="0">
                <a:solidFill>
                  <a:srgbClr val="00002C"/>
                </a:solidFill>
              </a:rPr>
              <a:t>Comparison</a:t>
            </a:r>
            <a:endParaRPr lang="en-CA" dirty="0"/>
          </a:p>
        </p:txBody>
      </p:sp>
      <p:sp>
        <p:nvSpPr>
          <p:cNvPr id="11" name="Content Placeholder 10"/>
          <p:cNvSpPr>
            <a:spLocks noGrp="1"/>
          </p:cNvSpPr>
          <p:nvPr>
            <p:ph sz="quarter" idx="11"/>
          </p:nvPr>
        </p:nvSpPr>
        <p:spPr/>
        <p:txBody>
          <a:bodyPr/>
          <a:lstStyle/>
          <a:p>
            <a:r>
              <a:rPr lang="en-CA" dirty="0">
                <a:solidFill>
                  <a:srgbClr val="00002C"/>
                </a:solidFill>
              </a:rPr>
              <a:t>T</a:t>
            </a:r>
            <a:r>
              <a:rPr lang="en-CA" dirty="0" smtClean="0">
                <a:solidFill>
                  <a:srgbClr val="00002C"/>
                </a:solidFill>
              </a:rPr>
              <a:t>o </a:t>
            </a:r>
            <a:r>
              <a:rPr lang="en-CA" dirty="0">
                <a:solidFill>
                  <a:srgbClr val="00002C"/>
                </a:solidFill>
              </a:rPr>
              <a:t>other descriptors</a:t>
            </a:r>
          </a:p>
          <a:p>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50</a:t>
            </a:fld>
            <a:endParaRPr lang="en-US" altLang="en-US"/>
          </a:p>
        </p:txBody>
      </p:sp>
    </p:spTree>
    <p:extLst>
      <p:ext uri="{BB962C8B-B14F-4D97-AF65-F5344CB8AC3E}">
        <p14:creationId xmlns:p14="http://schemas.microsoft.com/office/powerpoint/2010/main" val="396349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676400"/>
            <a:ext cx="8245376" cy="5146496"/>
          </a:xfrm>
          <a:prstGeom prst="rect">
            <a:avLst/>
          </a:prstGeom>
        </p:spPr>
      </p:pic>
      <p:sp>
        <p:nvSpPr>
          <p:cNvPr id="9" name="Text Placeholder 8"/>
          <p:cNvSpPr>
            <a:spLocks noGrp="1"/>
          </p:cNvSpPr>
          <p:nvPr>
            <p:ph type="body" sz="quarter" idx="10"/>
          </p:nvPr>
        </p:nvSpPr>
        <p:spPr/>
        <p:txBody>
          <a:bodyPr/>
          <a:lstStyle/>
          <a:p>
            <a:r>
              <a:rPr lang="en-US" dirty="0" smtClean="0">
                <a:solidFill>
                  <a:srgbClr val="00002C"/>
                </a:solidFill>
              </a:rPr>
              <a:t>Comparison</a:t>
            </a:r>
            <a:endParaRPr lang="en-CA" dirty="0"/>
          </a:p>
        </p:txBody>
      </p:sp>
      <p:sp>
        <p:nvSpPr>
          <p:cNvPr id="3" name="Content Placeholder 2"/>
          <p:cNvSpPr>
            <a:spLocks noGrp="1"/>
          </p:cNvSpPr>
          <p:nvPr>
            <p:ph sz="quarter" idx="11"/>
          </p:nvPr>
        </p:nvSpPr>
        <p:spPr/>
        <p:txBody>
          <a:bodyPr/>
          <a:lstStyle/>
          <a:p>
            <a:r>
              <a:rPr lang="en-CA" dirty="0" smtClean="0"/>
              <a:t>ICON’s design aspects</a:t>
            </a: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51</a:t>
            </a:fld>
            <a:endParaRPr lang="en-US" altLang="en-US"/>
          </a:p>
        </p:txBody>
      </p:sp>
    </p:spTree>
    <p:extLst>
      <p:ext uri="{BB962C8B-B14F-4D97-AF65-F5344CB8AC3E}">
        <p14:creationId xmlns:p14="http://schemas.microsoft.com/office/powerpoint/2010/main" val="1305887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smtClean="0"/>
              <a:t>Symmetry</a:t>
            </a:r>
            <a:endParaRPr lang="en-US" dirty="0"/>
          </a:p>
        </p:txBody>
      </p:sp>
      <p:sp>
        <p:nvSpPr>
          <p:cNvPr id="3" name="Content Placeholder 2"/>
          <p:cNvSpPr>
            <a:spLocks noGrp="1"/>
          </p:cNvSpPr>
          <p:nvPr>
            <p:ph sz="quarter" idx="11"/>
          </p:nvPr>
        </p:nvSpPr>
        <p:spPr/>
        <p:txBody>
          <a:bodyPr/>
          <a:lstStyle/>
          <a:p>
            <a:r>
              <a:rPr lang="en-US" dirty="0"/>
              <a:t>Effect of symmetry in the construction of ICON</a:t>
            </a:r>
          </a:p>
        </p:txBody>
      </p:sp>
      <p:sp>
        <p:nvSpPr>
          <p:cNvPr id="4" name="Slide Number Placeholder 3"/>
          <p:cNvSpPr>
            <a:spLocks noGrp="1"/>
          </p:cNvSpPr>
          <p:nvPr>
            <p:ph type="sldNum" sz="quarter" idx="4"/>
          </p:nvPr>
        </p:nvSpPr>
        <p:spPr/>
        <p:txBody>
          <a:bodyPr/>
          <a:lstStyle/>
          <a:p>
            <a:fld id="{54FD0A11-67B6-4E78-93E2-82CA3CC7F45E}" type="slidenum">
              <a:rPr lang="en-CA" smtClean="0"/>
              <a:pPr/>
              <a:t>52</a:t>
            </a:fld>
            <a:endParaRPr lang="en-CA" dirty="0"/>
          </a:p>
        </p:txBody>
      </p:sp>
      <p:pic>
        <p:nvPicPr>
          <p:cNvPr id="5" name="Picture 4"/>
          <p:cNvPicPr>
            <a:picLocks noChangeAspect="1"/>
          </p:cNvPicPr>
          <p:nvPr/>
        </p:nvPicPr>
        <p:blipFill rotWithShape="1">
          <a:blip r:embed="rId3"/>
          <a:srcRect r="65625"/>
          <a:stretch/>
        </p:blipFill>
        <p:spPr>
          <a:xfrm>
            <a:off x="0" y="2229490"/>
            <a:ext cx="4191000" cy="3407966"/>
          </a:xfrm>
          <a:prstGeom prst="rect">
            <a:avLst/>
          </a:prstGeom>
        </p:spPr>
      </p:pic>
      <p:pic>
        <p:nvPicPr>
          <p:cNvPr id="6" name="Picture 5"/>
          <p:cNvPicPr>
            <a:picLocks noChangeAspect="1"/>
          </p:cNvPicPr>
          <p:nvPr/>
        </p:nvPicPr>
        <p:blipFill rotWithShape="1">
          <a:blip r:embed="rId3"/>
          <a:srcRect l="41093" r="40157"/>
          <a:stretch/>
        </p:blipFill>
        <p:spPr>
          <a:xfrm>
            <a:off x="4940306" y="2229490"/>
            <a:ext cx="2286000" cy="3407966"/>
          </a:xfrm>
          <a:prstGeom prst="rect">
            <a:avLst/>
          </a:prstGeom>
        </p:spPr>
      </p:pic>
      <p:pic>
        <p:nvPicPr>
          <p:cNvPr id="7" name="Picture 6"/>
          <p:cNvPicPr>
            <a:picLocks noChangeAspect="1"/>
          </p:cNvPicPr>
          <p:nvPr/>
        </p:nvPicPr>
        <p:blipFill rotWithShape="1">
          <a:blip r:embed="rId3"/>
          <a:srcRect l="71874" r="1"/>
          <a:stretch/>
        </p:blipFill>
        <p:spPr>
          <a:xfrm>
            <a:off x="7979241" y="2229490"/>
            <a:ext cx="3429000" cy="3407966"/>
          </a:xfrm>
          <a:prstGeom prst="rect">
            <a:avLst/>
          </a:prstGeom>
        </p:spPr>
      </p:pic>
      <p:sp>
        <p:nvSpPr>
          <p:cNvPr id="8" name="TextBox 7"/>
          <p:cNvSpPr txBox="1"/>
          <p:nvPr/>
        </p:nvSpPr>
        <p:spPr>
          <a:xfrm>
            <a:off x="4917431" y="5984470"/>
            <a:ext cx="2560316" cy="523220"/>
          </a:xfrm>
          <a:prstGeom prst="rect">
            <a:avLst/>
          </a:prstGeom>
          <a:noFill/>
        </p:spPr>
        <p:txBody>
          <a:bodyPr wrap="none" rtlCol="0">
            <a:spAutoFit/>
          </a:bodyPr>
          <a:lstStyle/>
          <a:p>
            <a:r>
              <a:rPr lang="en-US" altLang="zh-CN" sz="2800" dirty="0" smtClean="0">
                <a:latin typeface="+mn-lt"/>
              </a:rPr>
              <a:t>With symmetry</a:t>
            </a:r>
            <a:endParaRPr lang="en-CA" sz="2800" dirty="0">
              <a:latin typeface="+mn-lt"/>
            </a:endParaRPr>
          </a:p>
        </p:txBody>
      </p:sp>
      <p:sp>
        <p:nvSpPr>
          <p:cNvPr id="9" name="TextBox 8"/>
          <p:cNvSpPr txBox="1"/>
          <p:nvPr/>
        </p:nvSpPr>
        <p:spPr>
          <a:xfrm>
            <a:off x="8347788" y="5984470"/>
            <a:ext cx="3060453" cy="523220"/>
          </a:xfrm>
          <a:prstGeom prst="rect">
            <a:avLst/>
          </a:prstGeom>
          <a:noFill/>
        </p:spPr>
        <p:txBody>
          <a:bodyPr wrap="none" rtlCol="0">
            <a:spAutoFit/>
          </a:bodyPr>
          <a:lstStyle/>
          <a:p>
            <a:r>
              <a:rPr lang="en-US" altLang="zh-CN" sz="2800" dirty="0" smtClean="0">
                <a:latin typeface="+mn-lt"/>
              </a:rPr>
              <a:t>Without symmetry</a:t>
            </a:r>
            <a:endParaRPr lang="en-CA" sz="2800" dirty="0">
              <a:latin typeface="+mn-lt"/>
            </a:endParaRPr>
          </a:p>
        </p:txBody>
      </p:sp>
    </p:spTree>
    <p:extLst>
      <p:ext uri="{BB962C8B-B14F-4D97-AF65-F5344CB8AC3E}">
        <p14:creationId xmlns:p14="http://schemas.microsoft.com/office/powerpoint/2010/main" val="208471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4393608"/>
            <a:ext cx="2718049" cy="1855176"/>
          </a:xfrm>
          <a:prstGeom prst="rect">
            <a:avLst/>
          </a:prstGeom>
        </p:spPr>
      </p:pic>
      <p:sp>
        <p:nvSpPr>
          <p:cNvPr id="4" name="Text Placeholder 3"/>
          <p:cNvSpPr>
            <a:spLocks noGrp="1"/>
          </p:cNvSpPr>
          <p:nvPr>
            <p:ph type="body" sz="quarter" idx="10"/>
          </p:nvPr>
        </p:nvSpPr>
        <p:spPr/>
        <p:txBody>
          <a:bodyPr/>
          <a:lstStyle/>
          <a:p>
            <a:r>
              <a:rPr lang="en-CA" dirty="0" smtClean="0"/>
              <a:t>Part-level ICON</a:t>
            </a:r>
            <a:endParaRPr lang="en-CA" dirty="0"/>
          </a:p>
        </p:txBody>
      </p:sp>
      <p:sp>
        <p:nvSpPr>
          <p:cNvPr id="2" name="Slide Number Placeholder 1"/>
          <p:cNvSpPr>
            <a:spLocks noGrp="1"/>
          </p:cNvSpPr>
          <p:nvPr>
            <p:ph type="sldNum" sz="quarter" idx="4"/>
          </p:nvPr>
        </p:nvSpPr>
        <p:spPr>
          <a:prstGeom prst="rect">
            <a:avLst/>
          </a:prstGeom>
        </p:spPr>
        <p:txBody>
          <a:bodyPr/>
          <a:lstStyle/>
          <a:p>
            <a:fld id="{0D3E7298-8F96-4C0E-A268-FC88D471F662}" type="slidenum">
              <a:rPr lang="en-US" altLang="en-US" smtClean="0"/>
              <a:pPr/>
              <a:t>53</a:t>
            </a:fld>
            <a:endParaRPr lang="en-US" altLang="en-US"/>
          </a:p>
        </p:txBody>
      </p:sp>
      <p:pic>
        <p:nvPicPr>
          <p:cNvPr id="6" name="Picture 5"/>
          <p:cNvPicPr>
            <a:picLocks noChangeAspect="1"/>
          </p:cNvPicPr>
          <p:nvPr/>
        </p:nvPicPr>
        <p:blipFill>
          <a:blip r:embed="rId4"/>
          <a:stretch>
            <a:fillRect/>
          </a:stretch>
        </p:blipFill>
        <p:spPr>
          <a:xfrm>
            <a:off x="533400" y="1524000"/>
            <a:ext cx="6992420" cy="36454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1545" y="1207171"/>
            <a:ext cx="2444344" cy="3819288"/>
          </a:xfrm>
          <a:prstGeom prst="rect">
            <a:avLst/>
          </a:prstGeom>
        </p:spPr>
      </p:pic>
    </p:spTree>
    <p:extLst>
      <p:ext uri="{BB962C8B-B14F-4D97-AF65-F5344CB8AC3E}">
        <p14:creationId xmlns:p14="http://schemas.microsoft.com/office/powerpoint/2010/main" val="2400506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CA" dirty="0" smtClean="0"/>
              <a:t>Shape retrieval</a:t>
            </a:r>
            <a:endParaRPr lang="en-CA"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063" y="1411869"/>
            <a:ext cx="2164556" cy="216455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6431" y="1503547"/>
            <a:ext cx="1981200" cy="198120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7691" y="1503547"/>
            <a:ext cx="1981200" cy="19812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8625" y="1503547"/>
            <a:ext cx="1981200" cy="198120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34589" y="1577785"/>
            <a:ext cx="1832724" cy="1832724"/>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55588" y="4153726"/>
            <a:ext cx="1990725" cy="199072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3020" y="4179968"/>
            <a:ext cx="1990725" cy="1990725"/>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82979" y="4153727"/>
            <a:ext cx="1990725" cy="1990725"/>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68167" y="4179968"/>
            <a:ext cx="1990725" cy="1990725"/>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61670" y="4179967"/>
            <a:ext cx="1990725" cy="1990725"/>
          </a:xfrm>
          <a:prstGeom prst="rect">
            <a:avLst/>
          </a:prstGeom>
        </p:spPr>
      </p:pic>
      <p:cxnSp>
        <p:nvCxnSpPr>
          <p:cNvPr id="24" name="Straight Connector 23"/>
          <p:cNvCxnSpPr/>
          <p:nvPr/>
        </p:nvCxnSpPr>
        <p:spPr>
          <a:xfrm>
            <a:off x="2794335" y="1450807"/>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794335" y="4282906"/>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54FD0A11-67B6-4E78-93E2-82CA3CC7F45E}" type="slidenum">
              <a:rPr lang="en-CA" smtClean="0"/>
              <a:pPr/>
              <a:t>54</a:t>
            </a:fld>
            <a:endParaRPr lang="en-CA" dirty="0"/>
          </a:p>
        </p:txBody>
      </p:sp>
    </p:spTree>
    <p:extLst>
      <p:ext uri="{BB962C8B-B14F-4D97-AF65-F5344CB8AC3E}">
        <p14:creationId xmlns:p14="http://schemas.microsoft.com/office/powerpoint/2010/main" val="566617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CA" dirty="0" smtClean="0"/>
              <a:t>Shape retrieval</a:t>
            </a:r>
            <a:endParaRPr lang="en-CA"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1294981"/>
            <a:ext cx="2286000" cy="22860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7605" y="1294981"/>
            <a:ext cx="2286000" cy="22860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25" y="1294981"/>
            <a:ext cx="2286000" cy="22860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4335" y="1294981"/>
            <a:ext cx="2286000" cy="228600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01803" y="1294981"/>
            <a:ext cx="2286000" cy="228600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5435" y="4146543"/>
            <a:ext cx="2324100" cy="23241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1969" y="3768889"/>
            <a:ext cx="2639931" cy="2639931"/>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66995" y="4317161"/>
            <a:ext cx="2091659" cy="209165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5743" y="4155237"/>
            <a:ext cx="2324100" cy="2324100"/>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1087" y="4084719"/>
            <a:ext cx="2324100" cy="2324100"/>
          </a:xfrm>
          <a:prstGeom prst="rect">
            <a:avLst/>
          </a:prstGeom>
        </p:spPr>
      </p:pic>
      <p:cxnSp>
        <p:nvCxnSpPr>
          <p:cNvPr id="18" name="Straight Connector 17"/>
          <p:cNvCxnSpPr/>
          <p:nvPr/>
        </p:nvCxnSpPr>
        <p:spPr>
          <a:xfrm>
            <a:off x="2794335" y="1450807"/>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94335" y="4282906"/>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54FD0A11-67B6-4E78-93E2-82CA3CC7F45E}" type="slidenum">
              <a:rPr lang="en-CA" smtClean="0"/>
              <a:pPr/>
              <a:t>55</a:t>
            </a:fld>
            <a:endParaRPr lang="en-CA" dirty="0"/>
          </a:p>
        </p:txBody>
      </p:sp>
    </p:spTree>
    <p:extLst>
      <p:ext uri="{BB962C8B-B14F-4D97-AF65-F5344CB8AC3E}">
        <p14:creationId xmlns:p14="http://schemas.microsoft.com/office/powerpoint/2010/main" val="3602939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CA" dirty="0" smtClean="0"/>
              <a:t>Shape retrieval</a:t>
            </a:r>
            <a:endParaRPr lang="en-CA"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4051" y="1284369"/>
            <a:ext cx="2133600" cy="2133600"/>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744" y="1351713"/>
            <a:ext cx="2133600" cy="2133600"/>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925" y="1284369"/>
            <a:ext cx="2133600" cy="2133600"/>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1163" y="1284369"/>
            <a:ext cx="2133600" cy="2133600"/>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93144" y="1284369"/>
            <a:ext cx="2133600" cy="2133600"/>
          </a:xfrm>
          <a:prstGeom prst="rect">
            <a:avLst/>
          </a:prstGeom>
        </p:spPr>
      </p:pic>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1439" y="4131305"/>
            <a:ext cx="2209800" cy="2209800"/>
          </a:xfrm>
          <a:prstGeom prst="rect">
            <a:avLst/>
          </a:prstGeom>
        </p:spPr>
      </p:pic>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1004" y="4131305"/>
            <a:ext cx="2209800" cy="2209800"/>
          </a:xfrm>
          <a:prstGeom prst="rect">
            <a:avLst/>
          </a:prstGeom>
        </p:spPr>
      </p:pic>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7243" y="4131305"/>
            <a:ext cx="2209800" cy="2209800"/>
          </a:xfrm>
          <a:prstGeom prst="rect">
            <a:avLst/>
          </a:prstGeom>
        </p:spPr>
      </p:pic>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74369" y="4131305"/>
            <a:ext cx="2209800" cy="2209800"/>
          </a:xfrm>
          <a:prstGeom prst="rect">
            <a:avLst/>
          </a:prstGeom>
        </p:spPr>
      </p:pic>
      <p:pic>
        <p:nvPicPr>
          <p:cNvPr id="43" name="Picture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64569" y="4131305"/>
            <a:ext cx="2209800" cy="2209800"/>
          </a:xfrm>
          <a:prstGeom prst="rect">
            <a:avLst/>
          </a:prstGeom>
        </p:spPr>
      </p:pic>
      <p:cxnSp>
        <p:nvCxnSpPr>
          <p:cNvPr id="46" name="Straight Connector 45"/>
          <p:cNvCxnSpPr/>
          <p:nvPr/>
        </p:nvCxnSpPr>
        <p:spPr>
          <a:xfrm>
            <a:off x="2794335" y="1450807"/>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794335" y="4282906"/>
            <a:ext cx="0" cy="1859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54FD0A11-67B6-4E78-93E2-82CA3CC7F45E}" type="slidenum">
              <a:rPr lang="en-CA" smtClean="0"/>
              <a:pPr/>
              <a:t>56</a:t>
            </a:fld>
            <a:endParaRPr lang="en-CA" dirty="0"/>
          </a:p>
        </p:txBody>
      </p:sp>
    </p:spTree>
    <p:extLst>
      <p:ext uri="{BB962C8B-B14F-4D97-AF65-F5344CB8AC3E}">
        <p14:creationId xmlns:p14="http://schemas.microsoft.com/office/powerpoint/2010/main" val="2065568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CA" dirty="0">
                <a:solidFill>
                  <a:srgbClr val="00002C"/>
                </a:solidFill>
              </a:rPr>
              <a:t>Challenges</a:t>
            </a:r>
            <a:endParaRPr lang="en-CA" dirty="0"/>
          </a:p>
        </p:txBody>
      </p:sp>
      <p:sp>
        <p:nvSpPr>
          <p:cNvPr id="9" name="Content Placeholder 8"/>
          <p:cNvSpPr>
            <a:spLocks noGrp="1"/>
          </p:cNvSpPr>
          <p:nvPr>
            <p:ph sz="quarter" idx="11"/>
          </p:nvPr>
        </p:nvSpPr>
        <p:spPr/>
        <p:txBody>
          <a:bodyPr/>
          <a:lstStyle/>
          <a:p>
            <a:r>
              <a:rPr lang="en-CA" dirty="0">
                <a:solidFill>
                  <a:srgbClr val="00002C"/>
                </a:solidFill>
              </a:rPr>
              <a:t>Capture multiple, different interactions</a:t>
            </a:r>
          </a:p>
          <a:p>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6</a:t>
            </a:fld>
            <a:endParaRPr lang="en-US"/>
          </a:p>
        </p:txBody>
      </p:sp>
      <p:pic>
        <p:nvPicPr>
          <p:cNvPr id="4098" name="Picture 2" descr="C:\Users\Oliver\Shared\Dropbox\Functionality\latex\dataset\handcart\handcart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333176"/>
            <a:ext cx="3984475" cy="3984475"/>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48400" y="2333176"/>
            <a:ext cx="3986784" cy="398678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 name="Straight Arrow Connector 6"/>
          <p:cNvCxnSpPr/>
          <p:nvPr/>
        </p:nvCxnSpPr>
        <p:spPr>
          <a:xfrm flipV="1">
            <a:off x="1934064" y="3846134"/>
            <a:ext cx="838200" cy="381000"/>
          </a:xfrm>
          <a:prstGeom prst="straightConnector1">
            <a:avLst/>
          </a:prstGeom>
          <a:ln w="25400">
            <a:solidFill>
              <a:srgbClr val="00002C"/>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1189" y="4264819"/>
            <a:ext cx="1482272" cy="523220"/>
          </a:xfrm>
          <a:prstGeom prst="rect">
            <a:avLst/>
          </a:prstGeom>
          <a:noFill/>
        </p:spPr>
        <p:txBody>
          <a:bodyPr wrap="none" rtlCol="0">
            <a:spAutoFit/>
          </a:bodyPr>
          <a:lstStyle/>
          <a:p>
            <a:r>
              <a:rPr lang="en-CA" sz="2800" dirty="0">
                <a:latin typeface="+mj-lt"/>
              </a:rPr>
              <a:t>P</a:t>
            </a:r>
            <a:r>
              <a:rPr lang="en-CA" sz="2800" dirty="0" smtClean="0">
                <a:latin typeface="+mj-lt"/>
              </a:rPr>
              <a:t>ushing</a:t>
            </a:r>
            <a:endParaRPr lang="en-US" sz="2800" dirty="0">
              <a:solidFill>
                <a:srgbClr val="00002C"/>
              </a:solidFill>
              <a:latin typeface="+mj-lt"/>
            </a:endParaRPr>
          </a:p>
        </p:txBody>
      </p:sp>
      <p:cxnSp>
        <p:nvCxnSpPr>
          <p:cNvPr id="11" name="Straight Arrow Connector 10"/>
          <p:cNvCxnSpPr/>
          <p:nvPr/>
        </p:nvCxnSpPr>
        <p:spPr>
          <a:xfrm flipH="1">
            <a:off x="4191000" y="3962400"/>
            <a:ext cx="357096" cy="609600"/>
          </a:xfrm>
          <a:prstGeom prst="straightConnector1">
            <a:avLst/>
          </a:prstGeom>
          <a:ln w="25400">
            <a:solidFill>
              <a:srgbClr val="00002C"/>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67664" y="3439180"/>
            <a:ext cx="1402322" cy="523220"/>
          </a:xfrm>
          <a:prstGeom prst="rect">
            <a:avLst/>
          </a:prstGeom>
          <a:noFill/>
        </p:spPr>
        <p:txBody>
          <a:bodyPr wrap="none" rtlCol="0">
            <a:spAutoFit/>
          </a:bodyPr>
          <a:lstStyle/>
          <a:p>
            <a:r>
              <a:rPr lang="en-CA" sz="2800" dirty="0">
                <a:latin typeface="+mj-lt"/>
              </a:rPr>
              <a:t>H</a:t>
            </a:r>
            <a:r>
              <a:rPr lang="en-CA" sz="2800" dirty="0" smtClean="0">
                <a:latin typeface="+mj-lt"/>
              </a:rPr>
              <a:t>olding</a:t>
            </a:r>
            <a:endParaRPr lang="en-US" sz="2800" dirty="0">
              <a:solidFill>
                <a:srgbClr val="00002C"/>
              </a:solidFill>
              <a:latin typeface="+mj-lt"/>
            </a:endParaRPr>
          </a:p>
        </p:txBody>
      </p:sp>
    </p:spTree>
    <p:custDataLst>
      <p:tags r:id="rId1"/>
    </p:custDataLst>
    <p:extLst>
      <p:ext uri="{BB962C8B-B14F-4D97-AF65-F5344CB8AC3E}">
        <p14:creationId xmlns:p14="http://schemas.microsoft.com/office/powerpoint/2010/main" val="1753416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fade">
                                      <p:cBhvr>
                                        <p:cTn id="10" dur="500"/>
                                        <p:tgtEl>
                                          <p:spTgt spid="409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CA" dirty="0">
                <a:solidFill>
                  <a:srgbClr val="00002C"/>
                </a:solidFill>
              </a:rPr>
              <a:t>Challenges</a:t>
            </a:r>
            <a:endParaRPr lang="en-CA" dirty="0"/>
          </a:p>
        </p:txBody>
      </p:sp>
      <p:sp>
        <p:nvSpPr>
          <p:cNvPr id="8" name="Content Placeholder 7"/>
          <p:cNvSpPr>
            <a:spLocks noGrp="1"/>
          </p:cNvSpPr>
          <p:nvPr>
            <p:ph sz="quarter" idx="11"/>
          </p:nvPr>
        </p:nvSpPr>
        <p:spPr/>
        <p:txBody>
          <a:bodyPr/>
          <a:lstStyle/>
          <a:p>
            <a:r>
              <a:rPr lang="en-CA" dirty="0">
                <a:solidFill>
                  <a:srgbClr val="00002C"/>
                </a:solidFill>
              </a:rPr>
              <a:t>Insensitivity to object geometry and count</a:t>
            </a:r>
          </a:p>
          <a:p>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7</a:t>
            </a:fld>
            <a:endParaRPr lang="en-US"/>
          </a:p>
        </p:txBody>
      </p:sp>
      <p:pic>
        <p:nvPicPr>
          <p:cNvPr id="3074" name="Picture 2" descr="C:\Users\Oliver\Shared\Dropbox\Functionality\latex\dataset\Shelf\shelf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829" y="2361293"/>
            <a:ext cx="3810907" cy="3810907"/>
          </a:xfrm>
          <a:prstGeom prst="rect">
            <a:avLst/>
          </a:prstGeom>
          <a:noFill/>
          <a:extLst>
            <a:ext uri="{909E8E84-426E-40dd-AFC4-6F175D3DCCD1}">
              <a14:hiddenFill xmlns=""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76821" y="2350008"/>
            <a:ext cx="3813048" cy="381304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 name="Straight Arrow Connector 6"/>
          <p:cNvCxnSpPr/>
          <p:nvPr/>
        </p:nvCxnSpPr>
        <p:spPr>
          <a:xfrm flipV="1">
            <a:off x="1676400" y="4140458"/>
            <a:ext cx="550233" cy="432816"/>
          </a:xfrm>
          <a:prstGeom prst="straightConnector1">
            <a:avLst/>
          </a:prstGeom>
          <a:ln w="25400">
            <a:solidFill>
              <a:srgbClr val="00002C"/>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179" y="4694630"/>
            <a:ext cx="1183337" cy="523220"/>
          </a:xfrm>
          <a:prstGeom prst="rect">
            <a:avLst/>
          </a:prstGeom>
          <a:noFill/>
        </p:spPr>
        <p:txBody>
          <a:bodyPr wrap="none" rtlCol="0">
            <a:spAutoFit/>
          </a:bodyPr>
          <a:lstStyle/>
          <a:p>
            <a:r>
              <a:rPr lang="en-CA" sz="2800" dirty="0" smtClean="0">
                <a:latin typeface="+mj-lt"/>
              </a:rPr>
              <a:t>Books</a:t>
            </a:r>
            <a:endParaRPr lang="en-US" sz="2800" dirty="0">
              <a:solidFill>
                <a:srgbClr val="00002C"/>
              </a:solidFill>
              <a:latin typeface="+mj-lt"/>
            </a:endParaRPr>
          </a:p>
        </p:txBody>
      </p:sp>
      <p:cxnSp>
        <p:nvCxnSpPr>
          <p:cNvPr id="12" name="Straight Arrow Connector 11"/>
          <p:cNvCxnSpPr/>
          <p:nvPr/>
        </p:nvCxnSpPr>
        <p:spPr>
          <a:xfrm flipH="1" flipV="1">
            <a:off x="8915400" y="2749165"/>
            <a:ext cx="685800" cy="304798"/>
          </a:xfrm>
          <a:prstGeom prst="straightConnector1">
            <a:avLst/>
          </a:prstGeom>
          <a:ln w="25400">
            <a:solidFill>
              <a:srgbClr val="00002C"/>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319155" y="3053963"/>
            <a:ext cx="1572354" cy="523220"/>
          </a:xfrm>
          <a:prstGeom prst="rect">
            <a:avLst/>
          </a:prstGeom>
          <a:noFill/>
        </p:spPr>
        <p:txBody>
          <a:bodyPr wrap="none" rtlCol="0">
            <a:spAutoFit/>
          </a:bodyPr>
          <a:lstStyle/>
          <a:p>
            <a:r>
              <a:rPr lang="en-CA" sz="2800" dirty="0" smtClean="0">
                <a:latin typeface="+mj-lt"/>
              </a:rPr>
              <a:t>Trophies</a:t>
            </a:r>
            <a:endParaRPr lang="en-US" sz="2800" dirty="0">
              <a:solidFill>
                <a:srgbClr val="00002C"/>
              </a:solidFill>
              <a:latin typeface="+mj-lt"/>
            </a:endParaRPr>
          </a:p>
        </p:txBody>
      </p:sp>
    </p:spTree>
    <p:custDataLst>
      <p:tags r:id="rId1"/>
    </p:custDataLst>
    <p:extLst>
      <p:ext uri="{BB962C8B-B14F-4D97-AF65-F5344CB8AC3E}">
        <p14:creationId xmlns:p14="http://schemas.microsoft.com/office/powerpoint/2010/main" val="3647063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2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CA" dirty="0">
                <a:solidFill>
                  <a:srgbClr val="00002C"/>
                </a:solidFill>
              </a:rPr>
              <a:t>Challenges</a:t>
            </a:r>
            <a:endParaRPr lang="en-CA" dirty="0"/>
          </a:p>
        </p:txBody>
      </p:sp>
      <p:sp>
        <p:nvSpPr>
          <p:cNvPr id="8" name="Content Placeholder 7"/>
          <p:cNvSpPr>
            <a:spLocks noGrp="1"/>
          </p:cNvSpPr>
          <p:nvPr>
            <p:ph sz="quarter" idx="11"/>
          </p:nvPr>
        </p:nvSpPr>
        <p:spPr/>
        <p:txBody>
          <a:bodyPr/>
          <a:lstStyle/>
          <a:p>
            <a:r>
              <a:rPr lang="en-CA" dirty="0">
                <a:solidFill>
                  <a:srgbClr val="00002C"/>
                </a:solidFill>
              </a:rPr>
              <a:t>Group interactions in a meaningful manner</a:t>
            </a:r>
          </a:p>
          <a:p>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8</a:t>
            </a:fld>
            <a:endParaRPr lang="en-US"/>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41147" y="1752600"/>
            <a:ext cx="4624799" cy="4624799"/>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4114800" y="5867400"/>
            <a:ext cx="3777321" cy="523220"/>
          </a:xfrm>
          <a:prstGeom prst="rect">
            <a:avLst/>
          </a:prstGeom>
          <a:noFill/>
        </p:spPr>
        <p:txBody>
          <a:bodyPr wrap="none" rtlCol="0">
            <a:spAutoFit/>
          </a:bodyPr>
          <a:lstStyle/>
          <a:p>
            <a:r>
              <a:rPr lang="en-CA" sz="2800" dirty="0" smtClean="0">
                <a:latin typeface="+mj-lt"/>
              </a:rPr>
              <a:t>Structural organization</a:t>
            </a:r>
            <a:endParaRPr lang="en-US" sz="2800" dirty="0">
              <a:solidFill>
                <a:srgbClr val="00002C"/>
              </a:solidFill>
              <a:latin typeface="+mj-lt"/>
            </a:endParaRPr>
          </a:p>
        </p:txBody>
      </p:sp>
      <p:pic>
        <p:nvPicPr>
          <p:cNvPr id="10" name="Picture 2" descr="C:\Users\Oliver\Shared\Dropbox\Functionality\latex\dataset\Desk\desk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828800"/>
            <a:ext cx="4624800" cy="462480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66800" y="1828800"/>
            <a:ext cx="4624800" cy="4624800"/>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241147" y="1752600"/>
            <a:ext cx="4624799" cy="4624799"/>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94206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500"/>
                                        <p:tgtEl>
                                          <p:spTgt spid="51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Placeholder 67"/>
          <p:cNvSpPr>
            <a:spLocks noGrp="1"/>
          </p:cNvSpPr>
          <p:nvPr>
            <p:ph type="body" sz="quarter" idx="10"/>
          </p:nvPr>
        </p:nvSpPr>
        <p:spPr/>
        <p:txBody>
          <a:bodyPr/>
          <a:lstStyle/>
          <a:p>
            <a:r>
              <a:rPr lang="en-CA" dirty="0">
                <a:solidFill>
                  <a:srgbClr val="00002C"/>
                </a:solidFill>
              </a:rPr>
              <a:t>Interaction Context (ICON)</a:t>
            </a:r>
            <a:endParaRPr lang="en-CA" dirty="0"/>
          </a:p>
        </p:txBody>
      </p:sp>
      <p:sp>
        <p:nvSpPr>
          <p:cNvPr id="4" name="Slide Number Placeholder 3"/>
          <p:cNvSpPr>
            <a:spLocks noGrp="1"/>
          </p:cNvSpPr>
          <p:nvPr>
            <p:ph type="sldNum" sz="quarter" idx="4"/>
          </p:nvPr>
        </p:nvSpPr>
        <p:spPr>
          <a:prstGeom prst="rect">
            <a:avLst/>
          </a:prstGeom>
        </p:spPr>
        <p:txBody>
          <a:bodyPr/>
          <a:lstStyle/>
          <a:p>
            <a:fld id="{17D20E86-AAB6-4694-8199-E48288C622E0}" type="slidenum">
              <a:rPr lang="en-US" smtClean="0"/>
              <a:pPr/>
              <a:t>9</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23270"/>
            <a:ext cx="7092403" cy="5319303"/>
          </a:xfrm>
          <a:prstGeom prst="rect">
            <a:avLst/>
          </a:prstGeom>
        </p:spPr>
      </p:pic>
      <p:grpSp>
        <p:nvGrpSpPr>
          <p:cNvPr id="6" name="Group 5"/>
          <p:cNvGrpSpPr/>
          <p:nvPr/>
        </p:nvGrpSpPr>
        <p:grpSpPr>
          <a:xfrm>
            <a:off x="7444784" y="2670554"/>
            <a:ext cx="3651811" cy="2425713"/>
            <a:chOff x="642399" y="572466"/>
            <a:chExt cx="4037298" cy="2681773"/>
          </a:xfrm>
        </p:grpSpPr>
        <p:cxnSp>
          <p:nvCxnSpPr>
            <p:cNvPr id="7" name="Straight Connector 6"/>
            <p:cNvCxnSpPr>
              <a:stCxn id="19" idx="0"/>
            </p:cNvCxnSpPr>
            <p:nvPr/>
          </p:nvCxnSpPr>
          <p:spPr>
            <a:xfrm flipV="1">
              <a:off x="853109" y="2180811"/>
              <a:ext cx="937804"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5" idx="0"/>
            </p:cNvCxnSpPr>
            <p:nvPr/>
          </p:nvCxnSpPr>
          <p:spPr>
            <a:xfrm flipV="1">
              <a:off x="1459578" y="2321231"/>
              <a:ext cx="458192" cy="51158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4" idx="0"/>
              <a:endCxn id="28" idx="4"/>
            </p:cNvCxnSpPr>
            <p:nvPr/>
          </p:nvCxnSpPr>
          <p:spPr>
            <a:xfrm flipH="1" flipV="1">
              <a:off x="2039299" y="2439698"/>
              <a:ext cx="2895" cy="39312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22" idx="0"/>
            </p:cNvCxnSpPr>
            <p:nvPr/>
          </p:nvCxnSpPr>
          <p:spPr>
            <a:xfrm flipH="1" flipV="1">
              <a:off x="2153146" y="2331792"/>
              <a:ext cx="503468"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0" idx="0"/>
            </p:cNvCxnSpPr>
            <p:nvPr/>
          </p:nvCxnSpPr>
          <p:spPr>
            <a:xfrm flipH="1" flipV="1">
              <a:off x="2259770" y="2180811"/>
              <a:ext cx="999110" cy="65200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9" idx="0"/>
              <a:endCxn id="30" idx="3"/>
            </p:cNvCxnSpPr>
            <p:nvPr/>
          </p:nvCxnSpPr>
          <p:spPr>
            <a:xfrm flipV="1">
              <a:off x="2039298" y="1198719"/>
              <a:ext cx="804039" cy="62574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0" idx="5"/>
              <a:endCxn id="27" idx="0"/>
            </p:cNvCxnSpPr>
            <p:nvPr/>
          </p:nvCxnSpPr>
          <p:spPr>
            <a:xfrm>
              <a:off x="3362142" y="1198719"/>
              <a:ext cx="796255" cy="63630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1" idx="0"/>
            </p:cNvCxnSpPr>
            <p:nvPr/>
          </p:nvCxnSpPr>
          <p:spPr>
            <a:xfrm flipV="1">
              <a:off x="3864964" y="2331792"/>
              <a:ext cx="171429"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3" idx="0"/>
            </p:cNvCxnSpPr>
            <p:nvPr/>
          </p:nvCxnSpPr>
          <p:spPr>
            <a:xfrm flipH="1" flipV="1">
              <a:off x="4236991" y="2331792"/>
              <a:ext cx="231996" cy="501027"/>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735889" y="572466"/>
              <a:ext cx="733701" cy="733701"/>
              <a:chOff x="2928378" y="2104914"/>
              <a:chExt cx="733701" cy="733701"/>
            </a:xfrm>
          </p:grpSpPr>
          <p:sp>
            <p:nvSpPr>
              <p:cNvPr id="30" name="Oval 29"/>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Oval 30"/>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7" name="Group 16"/>
            <p:cNvGrpSpPr/>
            <p:nvPr/>
          </p:nvGrpSpPr>
          <p:grpSpPr>
            <a:xfrm>
              <a:off x="1672448" y="1705997"/>
              <a:ext cx="733701" cy="733701"/>
              <a:chOff x="2928378" y="2104914"/>
              <a:chExt cx="733701" cy="733701"/>
            </a:xfrm>
          </p:grpSpPr>
          <p:sp>
            <p:nvSpPr>
              <p:cNvPr id="28" name="Oval 27"/>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8" name="Group 17"/>
            <p:cNvGrpSpPr/>
            <p:nvPr/>
          </p:nvGrpSpPr>
          <p:grpSpPr>
            <a:xfrm>
              <a:off x="3791547" y="1716558"/>
              <a:ext cx="733701" cy="733701"/>
              <a:chOff x="2928378" y="2104914"/>
              <a:chExt cx="733701" cy="733701"/>
            </a:xfrm>
          </p:grpSpPr>
          <p:sp>
            <p:nvSpPr>
              <p:cNvPr id="26" name="Oval 25"/>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9" name="Oval 18"/>
            <p:cNvSpPr/>
            <p:nvPr/>
          </p:nvSpPr>
          <p:spPr>
            <a:xfrm>
              <a:off x="642399"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Oval 19"/>
            <p:cNvSpPr/>
            <p:nvPr/>
          </p:nvSpPr>
          <p:spPr>
            <a:xfrm>
              <a:off x="3048170"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Oval 20"/>
            <p:cNvSpPr/>
            <p:nvPr/>
          </p:nvSpPr>
          <p:spPr>
            <a:xfrm>
              <a:off x="3654254"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Oval 21"/>
            <p:cNvSpPr/>
            <p:nvPr/>
          </p:nvSpPr>
          <p:spPr>
            <a:xfrm>
              <a:off x="244590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p:cNvSpPr/>
            <p:nvPr/>
          </p:nvSpPr>
          <p:spPr>
            <a:xfrm>
              <a:off x="4258277" y="2832819"/>
              <a:ext cx="421420" cy="421420"/>
            </a:xfrm>
            <a:prstGeom prst="ellipse">
              <a:avLst/>
            </a:prstGeom>
            <a:solidFill>
              <a:srgbClr val="C8E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Oval 23"/>
            <p:cNvSpPr/>
            <p:nvPr/>
          </p:nvSpPr>
          <p:spPr>
            <a:xfrm>
              <a:off x="1831484"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p:cNvSpPr/>
            <p:nvPr/>
          </p:nvSpPr>
          <p:spPr>
            <a:xfrm>
              <a:off x="1248868" y="2832819"/>
              <a:ext cx="421420" cy="421420"/>
            </a:xfrm>
            <a:prstGeom prst="ellipse">
              <a:avLst/>
            </a:prstGeom>
            <a:solidFill>
              <a:srgbClr val="9DA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2" name="Group 31"/>
          <p:cNvGrpSpPr/>
          <p:nvPr/>
        </p:nvGrpSpPr>
        <p:grpSpPr>
          <a:xfrm>
            <a:off x="6400800" y="3547315"/>
            <a:ext cx="4990268" cy="2460288"/>
            <a:chOff x="6107726" y="519994"/>
            <a:chExt cx="5517045" cy="2719998"/>
          </a:xfrm>
        </p:grpSpPr>
        <p:cxnSp>
          <p:nvCxnSpPr>
            <p:cNvPr id="33" name="Straight Connector 32"/>
            <p:cNvCxnSpPr>
              <a:stCxn id="57" idx="0"/>
              <a:endCxn id="62" idx="3"/>
            </p:cNvCxnSpPr>
            <p:nvPr/>
          </p:nvCxnSpPr>
          <p:spPr>
            <a:xfrm flipV="1">
              <a:off x="6318436" y="1146247"/>
              <a:ext cx="1370906" cy="689704"/>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0" idx="0"/>
              <a:endCxn id="62" idx="4"/>
            </p:cNvCxnSpPr>
            <p:nvPr/>
          </p:nvCxnSpPr>
          <p:spPr>
            <a:xfrm flipV="1">
              <a:off x="7948745" y="1253695"/>
              <a:ext cx="0" cy="426083"/>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2" idx="5"/>
              <a:endCxn id="58" idx="0"/>
            </p:cNvCxnSpPr>
            <p:nvPr/>
          </p:nvCxnSpPr>
          <p:spPr>
            <a:xfrm>
              <a:off x="8208147" y="1146247"/>
              <a:ext cx="2579795" cy="53353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1" idx="0"/>
            </p:cNvCxnSpPr>
            <p:nvPr/>
          </p:nvCxnSpPr>
          <p:spPr>
            <a:xfrm flipV="1">
              <a:off x="6400244" y="2159768"/>
              <a:ext cx="1238806" cy="65350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50" idx="0"/>
              <a:endCxn id="60" idx="3"/>
            </p:cNvCxnSpPr>
            <p:nvPr/>
          </p:nvCxnSpPr>
          <p:spPr>
            <a:xfrm flipV="1">
              <a:off x="7030566" y="2306031"/>
              <a:ext cx="658776" cy="50723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9" idx="0"/>
            </p:cNvCxnSpPr>
            <p:nvPr/>
          </p:nvCxnSpPr>
          <p:spPr>
            <a:xfrm flipV="1">
              <a:off x="7585126" y="2355031"/>
              <a:ext cx="258712" cy="46354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8" idx="0"/>
            </p:cNvCxnSpPr>
            <p:nvPr/>
          </p:nvCxnSpPr>
          <p:spPr>
            <a:xfrm flipH="1" flipV="1">
              <a:off x="8020050" y="2306031"/>
              <a:ext cx="263741" cy="50723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60" idx="5"/>
            </p:cNvCxnSpPr>
            <p:nvPr/>
          </p:nvCxnSpPr>
          <p:spPr>
            <a:xfrm flipH="1" flipV="1">
              <a:off x="8208147" y="2306031"/>
              <a:ext cx="716778" cy="50723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8208147" y="2121668"/>
              <a:ext cx="1302566" cy="691601"/>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55" idx="0"/>
              <a:endCxn id="58" idx="3"/>
            </p:cNvCxnSpPr>
            <p:nvPr/>
          </p:nvCxnSpPr>
          <p:spPr>
            <a:xfrm flipV="1">
              <a:off x="10189424" y="2306031"/>
              <a:ext cx="339115" cy="50723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54" idx="0"/>
              <a:endCxn id="58" idx="4"/>
            </p:cNvCxnSpPr>
            <p:nvPr/>
          </p:nvCxnSpPr>
          <p:spPr>
            <a:xfrm flipV="1">
              <a:off x="10787942" y="2413479"/>
              <a:ext cx="0" cy="399790"/>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3" idx="0"/>
              <a:endCxn id="58" idx="5"/>
            </p:cNvCxnSpPr>
            <p:nvPr/>
          </p:nvCxnSpPr>
          <p:spPr>
            <a:xfrm flipH="1" flipV="1">
              <a:off x="11047344" y="2306031"/>
              <a:ext cx="366717" cy="507238"/>
            </a:xfrm>
            <a:prstGeom prst="line">
              <a:avLst/>
            </a:prstGeom>
            <a:ln w="19050">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7581894" y="519994"/>
              <a:ext cx="733701" cy="733701"/>
              <a:chOff x="2928378" y="2104914"/>
              <a:chExt cx="733701" cy="733701"/>
            </a:xfrm>
          </p:grpSpPr>
          <p:sp>
            <p:nvSpPr>
              <p:cNvPr id="62" name="Oval 61"/>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Oval 62"/>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6" name="Group 45"/>
            <p:cNvGrpSpPr/>
            <p:nvPr/>
          </p:nvGrpSpPr>
          <p:grpSpPr>
            <a:xfrm>
              <a:off x="7581894" y="1679778"/>
              <a:ext cx="733701" cy="733701"/>
              <a:chOff x="2928378" y="2104914"/>
              <a:chExt cx="733701" cy="733701"/>
            </a:xfrm>
          </p:grpSpPr>
          <p:sp>
            <p:nvSpPr>
              <p:cNvPr id="60" name="Oval 59"/>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Oval 60"/>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7" name="Group 46"/>
            <p:cNvGrpSpPr/>
            <p:nvPr/>
          </p:nvGrpSpPr>
          <p:grpSpPr>
            <a:xfrm>
              <a:off x="10421091" y="1679778"/>
              <a:ext cx="733701" cy="733701"/>
              <a:chOff x="2928378" y="2104914"/>
              <a:chExt cx="733701" cy="733701"/>
            </a:xfrm>
          </p:grpSpPr>
          <p:sp>
            <p:nvSpPr>
              <p:cNvPr id="58" name="Oval 57"/>
              <p:cNvSpPr/>
              <p:nvPr/>
            </p:nvSpPr>
            <p:spPr>
              <a:xfrm>
                <a:off x="2928378" y="2104914"/>
                <a:ext cx="733701" cy="733701"/>
              </a:xfrm>
              <a:prstGeom prst="ellipse">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Oval 58"/>
              <p:cNvSpPr/>
              <p:nvPr/>
            </p:nvSpPr>
            <p:spPr>
              <a:xfrm>
                <a:off x="3046843" y="2223379"/>
                <a:ext cx="496769" cy="496769"/>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8" name="Oval 47"/>
            <p:cNvSpPr/>
            <p:nvPr/>
          </p:nvSpPr>
          <p:spPr>
            <a:xfrm>
              <a:off x="8073081" y="2813269"/>
              <a:ext cx="421420" cy="421420"/>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Oval 48"/>
            <p:cNvSpPr/>
            <p:nvPr/>
          </p:nvSpPr>
          <p:spPr>
            <a:xfrm>
              <a:off x="7374416" y="2818572"/>
              <a:ext cx="421420" cy="421420"/>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Oval 49"/>
            <p:cNvSpPr/>
            <p:nvPr/>
          </p:nvSpPr>
          <p:spPr>
            <a:xfrm>
              <a:off x="6819856" y="2813269"/>
              <a:ext cx="421420" cy="421420"/>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p:cNvSpPr/>
            <p:nvPr/>
          </p:nvSpPr>
          <p:spPr>
            <a:xfrm>
              <a:off x="6189534" y="2813269"/>
              <a:ext cx="421420" cy="421420"/>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Oval 51"/>
            <p:cNvSpPr/>
            <p:nvPr/>
          </p:nvSpPr>
          <p:spPr>
            <a:xfrm>
              <a:off x="8708420" y="2813271"/>
              <a:ext cx="421420" cy="421420"/>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Oval 52"/>
            <p:cNvSpPr/>
            <p:nvPr/>
          </p:nvSpPr>
          <p:spPr>
            <a:xfrm>
              <a:off x="11203351" y="2813269"/>
              <a:ext cx="421420" cy="421420"/>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Oval 53"/>
            <p:cNvSpPr/>
            <p:nvPr/>
          </p:nvSpPr>
          <p:spPr>
            <a:xfrm>
              <a:off x="10577232" y="2813269"/>
              <a:ext cx="421420" cy="421420"/>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Oval 54"/>
            <p:cNvSpPr/>
            <p:nvPr/>
          </p:nvSpPr>
          <p:spPr>
            <a:xfrm>
              <a:off x="9978714" y="2813269"/>
              <a:ext cx="421420" cy="421420"/>
            </a:xfrm>
            <a:prstGeom prst="ellipse">
              <a:avLst/>
            </a:prstGeom>
            <a:solidFill>
              <a:srgbClr val="28C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Oval 55"/>
            <p:cNvSpPr/>
            <p:nvPr/>
          </p:nvSpPr>
          <p:spPr>
            <a:xfrm>
              <a:off x="9306938" y="2813271"/>
              <a:ext cx="421420" cy="421420"/>
            </a:xfrm>
            <a:prstGeom prst="ellipse">
              <a:avLst/>
            </a:prstGeom>
            <a:solidFill>
              <a:srgbClr val="71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Oval 56"/>
            <p:cNvSpPr/>
            <p:nvPr/>
          </p:nvSpPr>
          <p:spPr>
            <a:xfrm>
              <a:off x="6107726" y="1835951"/>
              <a:ext cx="421420" cy="421420"/>
            </a:xfrm>
            <a:prstGeom prst="ellipse">
              <a:avLst/>
            </a:prstGeom>
            <a:solidFill>
              <a:srgbClr val="EC7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0275" y="1219200"/>
            <a:ext cx="3216709" cy="2412532"/>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5020" y="3427962"/>
            <a:ext cx="5015048" cy="2970572"/>
          </a:xfrm>
          <a:prstGeom prst="rect">
            <a:avLst/>
          </a:prstGeom>
        </p:spPr>
      </p:pic>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698" y="3427962"/>
            <a:ext cx="5015048" cy="2970572"/>
          </a:xfrm>
          <a:prstGeom prst="rect">
            <a:avLst/>
          </a:prstGeom>
        </p:spPr>
      </p:pic>
    </p:spTree>
    <p:custDataLst>
      <p:tags r:id="rId1"/>
    </p:custDataLst>
    <p:extLst>
      <p:ext uri="{BB962C8B-B14F-4D97-AF65-F5344CB8AC3E}">
        <p14:creationId xmlns:p14="http://schemas.microsoft.com/office/powerpoint/2010/main" val="1721901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100" fill="hold"/>
                                        <p:tgtEl>
                                          <p:spTgt spid="5"/>
                                        </p:tgtEl>
                                      </p:cBhvr>
                                      <p:by x="50000" y="50000"/>
                                    </p:animScale>
                                  </p:childTnLst>
                                </p:cTn>
                              </p:par>
                            </p:childTnLst>
                          </p:cTn>
                        </p:par>
                        <p:par>
                          <p:cTn id="11" fill="hold">
                            <p:stCondLst>
                              <p:cond delay="1100"/>
                            </p:stCondLst>
                            <p:childTnLst>
                              <p:par>
                                <p:cTn id="12" presetID="42" presetClass="path" presetSubtype="0" accel="50000" decel="50000" fill="hold" nodeType="afterEffect">
                                  <p:stCondLst>
                                    <p:cond delay="0"/>
                                  </p:stCondLst>
                                  <p:childTnLst>
                                    <p:animMotion origin="layout" path="M 4.58333E-6 -3.7037E-7 L -0.08685 -0.23981 " pathEditMode="relative" rAng="0" ptsTypes="AA">
                                      <p:cBhvr>
                                        <p:cTn id="13" dur="1600" fill="hold"/>
                                        <p:tgtEl>
                                          <p:spTgt spid="5"/>
                                        </p:tgtEl>
                                        <p:attrNameLst>
                                          <p:attrName>ppt_x</p:attrName>
                                          <p:attrName>ppt_y</p:attrName>
                                        </p:attrNameLst>
                                      </p:cBhvr>
                                      <p:rCtr x="-4349" y="-11991"/>
                                    </p:animMotion>
                                  </p:childTnLst>
                                </p:cTn>
                              </p:par>
                              <p:par>
                                <p:cTn id="14" presetID="42" presetClass="path" presetSubtype="0" accel="50000" decel="50000" fill="hold" nodeType="withEffect">
                                  <p:stCondLst>
                                    <p:cond delay="500"/>
                                  </p:stCondLst>
                                  <p:childTnLst>
                                    <p:animMotion origin="layout" path="M 3.33333E-6 -3.7037E-6 L -0.49792 0.13311 " pathEditMode="relative" rAng="0" ptsTypes="AA">
                                      <p:cBhvr>
                                        <p:cTn id="15" dur="1100" fill="hold"/>
                                        <p:tgtEl>
                                          <p:spTgt spid="6"/>
                                        </p:tgtEl>
                                        <p:attrNameLst>
                                          <p:attrName>ppt_x</p:attrName>
                                          <p:attrName>ppt_y</p:attrName>
                                        </p:attrNameLst>
                                      </p:cBhvr>
                                      <p:rCtr x="-24896" y="6644"/>
                                    </p:animMotion>
                                  </p:childTnLst>
                                </p:cTn>
                              </p:par>
                            </p:childTnLst>
                          </p:cTn>
                        </p:par>
                        <p:par>
                          <p:cTn id="16" fill="hold">
                            <p:stCondLst>
                              <p:cond delay="27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10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up)">
                                      <p:cBhvr>
                                        <p:cTn id="27" dur="1000"/>
                                        <p:tgtEl>
                                          <p:spTgt spid="66"/>
                                        </p:tgtEl>
                                      </p:cBhvr>
                                    </p:animEffect>
                                  </p:childTnLst>
                                </p:cTn>
                              </p:par>
                              <p:par>
                                <p:cTn id="28" presetID="22" presetClass="entr" presetSubtype="1"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up)">
                                      <p:cBhvr>
                                        <p:cTn id="30" dur="11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0|0"/>
</p:tagLst>
</file>

<file path=ppt/tags/tag2.xml><?xml version="1.0" encoding="utf-8"?>
<p:tagLst xmlns:a="http://schemas.openxmlformats.org/drawingml/2006/main" xmlns:r="http://schemas.openxmlformats.org/officeDocument/2006/relationships" xmlns:p="http://schemas.openxmlformats.org/presentationml/2006/main">
  <p:tag name="TIMING" val="|0.1|0.1|0|0|0.2"/>
</p:tagLst>
</file>

<file path=ppt/tags/tag3.xml><?xml version="1.0" encoding="utf-8"?>
<p:tagLst xmlns:a="http://schemas.openxmlformats.org/drawingml/2006/main" xmlns:r="http://schemas.openxmlformats.org/officeDocument/2006/relationships" xmlns:p="http://schemas.openxmlformats.org/presentationml/2006/main">
  <p:tag name="TIMING" val="|0.1|0.2|0.2"/>
</p:tagLst>
</file>

<file path=ppt/tags/tag4.xml><?xml version="1.0" encoding="utf-8"?>
<p:tagLst xmlns:a="http://schemas.openxmlformats.org/drawingml/2006/main" xmlns:r="http://schemas.openxmlformats.org/officeDocument/2006/relationships" xmlns:p="http://schemas.openxmlformats.org/presentationml/2006/main">
  <p:tag name="TIMING" val="|0.2|0.2|0.5"/>
</p:tagLst>
</file>

<file path=ppt/tags/tag5.xml><?xml version="1.0" encoding="utf-8"?>
<p:tagLst xmlns:a="http://schemas.openxmlformats.org/drawingml/2006/main" xmlns:r="http://schemas.openxmlformats.org/officeDocument/2006/relationships" xmlns:p="http://schemas.openxmlformats.org/presentationml/2006/main">
  <p:tag name="TIMING" val="|0.4|0.5"/>
</p:tagLst>
</file>

<file path=ppt/tags/tag6.xml><?xml version="1.0" encoding="utf-8"?>
<p:tagLst xmlns:a="http://schemas.openxmlformats.org/drawingml/2006/main" xmlns:r="http://schemas.openxmlformats.org/officeDocument/2006/relationships" xmlns:p="http://schemas.openxmlformats.org/presentationml/2006/main">
  <p:tag name="TIMING" val="|0.6|1.6"/>
</p:tagLst>
</file>

<file path=ppt/tags/tag7.xml><?xml version="1.0" encoding="utf-8"?>
<p:tagLst xmlns:a="http://schemas.openxmlformats.org/drawingml/2006/main" xmlns:r="http://schemas.openxmlformats.org/officeDocument/2006/relationships" xmlns:p="http://schemas.openxmlformats.org/presentationml/2006/main">
  <p:tag name="TIMING" val="|0.6|1.2|0.9"/>
</p:tagLst>
</file>

<file path=ppt/tags/tag8.xml><?xml version="1.0" encoding="utf-8"?>
<p:tagLst xmlns:a="http://schemas.openxmlformats.org/drawingml/2006/main" xmlns:r="http://schemas.openxmlformats.org/officeDocument/2006/relationships" xmlns:p="http://schemas.openxmlformats.org/presentationml/2006/main">
  <p:tag name="TIMING" val="|1.2|2.2|1.1"/>
</p:tagLst>
</file>

<file path=ppt/tags/tag9.xml><?xml version="1.0" encoding="utf-8"?>
<p:tagLst xmlns:a="http://schemas.openxmlformats.org/drawingml/2006/main" xmlns:r="http://schemas.openxmlformats.org/officeDocument/2006/relationships" xmlns:p="http://schemas.openxmlformats.org/presentationml/2006/main">
  <p:tag name="TIMING" val="|9.6|8.2|4.8"/>
</p:tagLst>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20712</TotalTime>
  <Pages>0</Pages>
  <Words>3284</Words>
  <Characters>0</Characters>
  <Application>Microsoft Office PowerPoint</Application>
  <PresentationFormat>Widescreen</PresentationFormat>
  <Lines>0</Lines>
  <Paragraphs>406</Paragraphs>
  <Slides>56</Slides>
  <Notes>56</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Gill Sans</vt:lpstr>
      <vt:lpstr>Minion Pro</vt:lpstr>
      <vt:lpstr>ＭＳ Ｐゴシック</vt:lpstr>
      <vt:lpstr>ヒラギノ角ゴ ProN W3</vt:lpstr>
      <vt:lpstr>宋体</vt:lpstr>
      <vt:lpstr>黑体</vt:lpstr>
      <vt:lpstr>Arial</vt:lpstr>
      <vt:lpstr>Calibri</vt:lpstr>
      <vt:lpstr>Courier New</vt:lpstr>
      <vt:lpstr>2_Custom Design</vt:lpstr>
      <vt:lpstr>PowerPoint Presentation</vt:lpstr>
      <vt:lpstr>Interaction Context (ICON): Towards a Geometric Functionality Descriptor  Ruizhen Hu1,2,3  Chenyang Zhu1  Oliver van Kaick4  Ligang Liu5  Ariel Shamir6  Hao Zhang1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 Widjaja</dc:creator>
  <cp:lastModifiedBy>Ruizhen Hu</cp:lastModifiedBy>
  <cp:revision>766</cp:revision>
  <cp:lastPrinted>2014-12-03T02:27:37Z</cp:lastPrinted>
  <dcterms:modified xsi:type="dcterms:W3CDTF">2015-08-26T05:34:36Z</dcterms:modified>
</cp:coreProperties>
</file>